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DE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41266D8-5728-4774-BD09-BBA3EBF84CA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1696240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1266D8-5728-4774-BD09-BBA3EBF84CA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2577124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1266D8-5728-4774-BD09-BBA3EBF84CA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3475612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41266D8-5728-4774-BD09-BBA3EBF84CA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812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41266D8-5728-4774-BD09-BBA3EBF84CAD}"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2962945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41266D8-5728-4774-BD09-BBA3EBF84CAD}"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3962858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1266D8-5728-4774-BD09-BBA3EBF84CAD}"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2791757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41266D8-5728-4774-BD09-BBA3EBF84CAD}"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2245224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1266D8-5728-4774-BD09-BBA3EBF84CAD}"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454672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1266D8-5728-4774-BD09-BBA3EBF84CAD}"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38798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41266D8-5728-4774-BD09-BBA3EBF84CAD}"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40CF3E-B78E-4E9C-8254-03ABFB11F633}" type="slidenum">
              <a:rPr lang="en-US" smtClean="0"/>
              <a:t>‹#›</a:t>
            </a:fld>
            <a:endParaRPr lang="en-US"/>
          </a:p>
        </p:txBody>
      </p:sp>
    </p:spTree>
    <p:extLst>
      <p:ext uri="{BB962C8B-B14F-4D97-AF65-F5344CB8AC3E}">
        <p14:creationId xmlns:p14="http://schemas.microsoft.com/office/powerpoint/2010/main" val="1822001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EDE04"/>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1266D8-5728-4774-BD09-BBA3EBF84CAD}" type="datetimeFigureOut">
              <a:rPr lang="en-US" smtClean="0"/>
              <a:t>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40CF3E-B78E-4E9C-8254-03ABFB11F633}" type="slidenum">
              <a:rPr lang="en-US" smtClean="0"/>
              <a:t>‹#›</a:t>
            </a:fld>
            <a:endParaRPr lang="en-US"/>
          </a:p>
        </p:txBody>
      </p:sp>
    </p:spTree>
    <p:extLst>
      <p:ext uri="{BB962C8B-B14F-4D97-AF65-F5344CB8AC3E}">
        <p14:creationId xmlns:p14="http://schemas.microsoft.com/office/powerpoint/2010/main" val="1238146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slideLayout" Target="../slideLayouts/slideLayout7.xml"/><Relationship Id="rId1" Type="http://schemas.openxmlformats.org/officeDocument/2006/relationships/tags" Target="../tags/tag1.xml"/><Relationship Id="rId5" Type="http://schemas.openxmlformats.org/officeDocument/2006/relationships/image" Target="../media/image3.wmf"/><Relationship Id="rId4" Type="http://schemas.openxmlformats.org/officeDocument/2006/relationships/image" Target="../media/image2.wmf"/></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video" Target="http://www.youtube.com/v/LbN3NU4hIZg?version=3&amp;hl=en_US" TargetMode="External"/><Relationship Id="rId2" Type="http://schemas.openxmlformats.org/officeDocument/2006/relationships/video" Target="http://www.youtube.com/v/RkWTfOzIqDM?version=3&amp;hl=en_US" TargetMode="External"/><Relationship Id="rId1" Type="http://schemas.openxmlformats.org/officeDocument/2006/relationships/tags" Target="../tags/tag7.xml"/><Relationship Id="rId5" Type="http://schemas.openxmlformats.org/officeDocument/2006/relationships/image" Target="../media/image9.png"/><Relationship Id="rId4"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1446550"/>
          </a:xfrm>
          <a:prstGeom prst="rect">
            <a:avLst/>
          </a:prstGeom>
          <a:noFill/>
        </p:spPr>
        <p:txBody>
          <a:bodyPr wrap="square" rtlCol="0">
            <a:spAutoFit/>
          </a:bodyPr>
          <a:lstStyle/>
          <a:p>
            <a:pPr algn="ctr"/>
            <a:r>
              <a:rPr lang="en-US" sz="4400" dirty="0" smtClean="0">
                <a:latin typeface="Arnprior" pitchFamily="2" charset="0"/>
              </a:rPr>
              <a:t>The Thrills and chills of Roller Coasters</a:t>
            </a:r>
            <a:endParaRPr lang="en-US" sz="4400" dirty="0">
              <a:latin typeface="Arnprior" pitchFamily="2" charset="0"/>
            </a:endParaRPr>
          </a:p>
        </p:txBody>
      </p:sp>
      <p:sp>
        <p:nvSpPr>
          <p:cNvPr id="3" name="TextBox 2"/>
          <p:cNvSpPr txBox="1"/>
          <p:nvPr/>
        </p:nvSpPr>
        <p:spPr>
          <a:xfrm>
            <a:off x="6135624" y="5791200"/>
            <a:ext cx="2971800" cy="923330"/>
          </a:xfrm>
          <a:prstGeom prst="rect">
            <a:avLst/>
          </a:prstGeom>
          <a:noFill/>
        </p:spPr>
        <p:txBody>
          <a:bodyPr wrap="square" rtlCol="0">
            <a:spAutoFit/>
          </a:bodyPr>
          <a:lstStyle/>
          <a:p>
            <a:r>
              <a:rPr lang="en-US" dirty="0" smtClean="0"/>
              <a:t>Presented By Gage </a:t>
            </a:r>
            <a:r>
              <a:rPr lang="en-US" dirty="0" err="1" smtClean="0"/>
              <a:t>Holzhauer</a:t>
            </a:r>
            <a:endParaRPr lang="en-US" dirty="0" smtClean="0"/>
          </a:p>
          <a:p>
            <a:r>
              <a:rPr lang="en-US" dirty="0" smtClean="0"/>
              <a:t>Project 16 Roller Coasters</a:t>
            </a:r>
          </a:p>
          <a:p>
            <a:r>
              <a:rPr lang="en-US" dirty="0" smtClean="0"/>
              <a:t>1/11/12</a:t>
            </a:r>
            <a:endParaRPr lang="en-US" dirty="0"/>
          </a:p>
        </p:txBody>
      </p:sp>
      <p:pic>
        <p:nvPicPr>
          <p:cNvPr id="1026" name="Picture 2" descr="C:\Documents and Settings\williamholzhauer\Local Settings\Temporary Internet Files\Content.IE5\2SVEDPQ7\MC90029568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04312" y="1564433"/>
            <a:ext cx="2053960" cy="176597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Documents and Settings\williamholzhauer\Local Settings\Temporary Internet Files\Content.IE5\G39KUIWV\MC90033199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5800" y="1600200"/>
            <a:ext cx="1934418" cy="204490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Documents and Settings\williamholzhauer\Local Settings\Temporary Internet Files\Content.IE5\PH72HG3Q\MC900053928[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971800" y="3915434"/>
            <a:ext cx="2432512" cy="2789329"/>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405194331"/>
      </p:ext>
    </p:extLst>
  </p:cSld>
  <p:clrMapOvr>
    <a:masterClrMapping/>
  </p:clrMapOvr>
  <mc:AlternateContent xmlns:mc="http://schemas.openxmlformats.org/markup-compatibility/2006">
    <mc:Choice xmlns:p14="http://schemas.microsoft.com/office/powerpoint/2010/main" Requires="p14">
      <p:transition spd="slow" p14:dur="2000" advTm="5960">
        <p14:ferris dir="l"/>
      </p:transition>
    </mc:Choice>
    <mc:Fallback>
      <p:transition spd="slow" advTm="596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2554545"/>
          </a:xfrm>
          <a:prstGeom prst="rect">
            <a:avLst/>
          </a:prstGeom>
          <a:noFill/>
        </p:spPr>
        <p:txBody>
          <a:bodyPr wrap="square" rtlCol="0">
            <a:spAutoFit/>
          </a:bodyPr>
          <a:lstStyle/>
          <a:p>
            <a:r>
              <a:rPr lang="en-US" sz="3200" dirty="0" smtClean="0"/>
              <a:t>Roller Coasters are the thrill of the world.  As you fly around the track doing crazy inversions and at amazing speeds you get a weird feeling in your stomach that is exhilarating.  Roller coasters are a lot of fun and entertaining.</a:t>
            </a:r>
            <a:endParaRPr lang="en-US" sz="3200"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667000"/>
            <a:ext cx="3968612" cy="281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655630944"/>
      </p:ext>
    </p:extLst>
  </p:cSld>
  <p:clrMapOvr>
    <a:masterClrMapping/>
  </p:clrMapOvr>
  <mc:AlternateContent xmlns:mc="http://schemas.openxmlformats.org/markup-compatibility/2006">
    <mc:Choice xmlns:p14="http://schemas.microsoft.com/office/powerpoint/2010/main" Requires="p14">
      <p:transition spd="slow" p14:dur="4000" advTm="10958">
        <p14:vortex dir="r"/>
      </p:transition>
    </mc:Choice>
    <mc:Fallback>
      <p:transition spd="slow" advTm="1095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1111 0.07593 C 0.01042 0.08797 0.0099 0.1 0.00903 0.11204 C 0.00885 0.11436 0.00816 0.11644 0.00799 0.11875 C 0.00677 0.13334 0.00747 0.15278 -0.00087 0.16389 C -0.00295 0.17199 -0.0033 0.1794 -0.0099 0.18264 C -0.01337 0.18936 -0.01858 0.19561 -0.02292 0.20139 C -0.02483 0.20417 -0.02899 0.20926 -0.02899 0.20926 C -0.03142 0.21598 -0.0375 0.2213 -0.04288 0.22408 C -0.04479 0.22523 -0.04687 0.2257 -0.04896 0.22662 C -0.05087 0.22755 -0.05486 0.2294 -0.05486 0.2294 C -0.07413 0.22894 -0.09358 0.22963 -0.11285 0.22801 C -0.11458 0.22778 -0.11545 0.22523 -0.11701 0.22408 C -0.12361 0.21898 -0.13055 0.21505 -0.13698 0.20926 C -0.14948 0.19815 -0.16302 0.18959 -0.17691 0.18264 C -0.18542 0.17848 -0.19149 0.1713 -0.20087 0.16945 C -0.20799 0.16621 -0.21458 0.16111 -0.22187 0.15857 C -0.2493 0.1375 -0.22187 0.15973 -0.24097 0.14144 C -0.24635 0.13635 -0.25382 0.13334 -0.2599 0.1294 C -0.26406 0.1213 -0.25937 0.12871 -0.26597 0.12269 C -0.27326 0.11598 -0.28055 0.10834 -0.28785 0.10139 C -0.29062 0.09861 -0.2941 0.09746 -0.29687 0.09468 C -0.29983 0.09167 -0.30156 0.08658 -0.30486 0.08403 C -0.32101 0.07153 -0.3342 0.04537 -0.34392 0.02408 C -0.34878 -0.00115 -0.34288 0.02269 -0.34896 0.00926 C -0.35156 0.00348 -0.35208 -0.00439 -0.35399 -0.01064 C -0.35365 -0.01944 -0.35399 -0.02847 -0.35295 -0.03727 C -0.35191 -0.04652 -0.34253 -0.05023 -0.33785 -0.05463 C -0.33351 -0.05856 -0.33003 -0.06389 -0.325 -0.06666 C -0.31771 -0.07083 -0.31024 -0.07199 -0.30295 -0.07592 C -0.29132 -0.08217 -0.30174 -0.0787 -0.29288 -0.08125 C -0.28663 -0.08495 -0.28264 -0.08634 -0.27587 -0.08796 C -0.25677 -0.09699 -0.23559 -0.08865 -0.21597 -0.08541 C -0.20972 -0.08171 -0.20295 -0.07916 -0.19687 -0.07477 C -0.19253 -0.07152 -0.18889 -0.06551 -0.1849 -0.06134 C -0.17795 -0.0456 -0.16944 -0.03125 -0.16198 -0.01597 C -0.1599 -0.00555 -0.15781 0.00232 -0.15694 0.01343 C -0.15746 0.03334 -0.15625 0.05718 -0.16094 0.07732 C -0.16458 0.09236 -0.16545 0.09329 -0.17101 0.10811 C -0.1717 0.10996 -0.17292 0.11343 -0.17292 0.11343 C -0.17604 0.13241 -0.18663 0.15232 -0.19601 0.16667 C -0.19965 0.17223 -0.20035 0.17662 -0.20486 0.18125 C -0.20677 0.18889 -0.21059 0.1919 -0.21493 0.19723 C -0.22014 0.20371 -0.22378 0.21181 -0.2309 0.21459 C -0.23507 0.21852 -0.23767 0.21898 -0.24288 0.21991 C -0.25642 0.22593 -0.26858 0.22709 -0.28299 0.22801 C -0.29583 0.23102 -0.30799 0.23033 -0.32101 0.2294 C -0.32535 0.22801 -0.32969 0.22755 -0.33385 0.22523 C -0.34097 0.2213 -0.3467 0.21621 -0.35399 0.21343 C -0.35712 0.21042 -0.3592 0.20695 -0.36285 0.20533 C -0.36719 0.19954 -0.36962 0.19561 -0.37187 0.18797 C -0.37344 0.18264 -0.37691 0.17199 -0.37691 0.17199 C -0.37969 0.1544 -0.38142 0.13611 -0.3849 0.11875 C -0.3868 0.10926 -0.38767 0.0963 -0.39201 0.08797 C -0.3941 0.07848 -0.39531 0.06829 -0.39687 0.05857 C -0.39774 0.05324 -0.3974 0.04769 -0.39896 0.0426 C -0.40017 0.03843 -0.40174 0.03473 -0.40295 0.03056 C -0.40347 0.02894 -0.4033 0.02686 -0.40399 0.02523 C -0.4059 0.02107 -0.40972 0.01736 -0.41198 0.01343 C -0.41458 0.0088 -0.41667 0.00255 -0.41996 -0.00139 C -0.42587 -0.00833 -0.43403 -0.01018 -0.44097 -0.01458 C -0.45486 -0.01412 -0.51979 -0.03009 -0.54097 0.00394 C -0.54427 0.00926 -0.54496 0.01667 -0.54792 0.02269 C -0.55087 0.04908 -0.55486 0.07431 -0.5599 0.1 C -0.5592 0.11019 -0.55903 0.12037 -0.55799 0.13056 C -0.55729 0.1375 -0.55555 0.13611 -0.55399 0.14144 C -0.55208 0.14746 -0.55139 0.15417 -0.54896 0.15996 C -0.54705 0.16459 -0.54444 0.16852 -0.54288 0.17338 C -0.53906 0.18496 -0.5375 0.19792 -0.53194 0.20811 C -0.53055 0.21551 -0.52674 0.21922 -0.52292 0.22523 C -0.51788 0.24514 -0.50121 0.25834 -0.48993 0.27061 C -0.4868 0.27408 -0.48507 0.2794 -0.48194 0.28264 C -0.46701 0.29815 -0.44774 0.3132 -0.4309 0.32408 C -0.40937 0.3382 -0.38889 0.35486 -0.36493 0.36135 C -0.3467 0.36621 -0.32517 0.36713 -0.30694 0.36945 C -0.30399 0.36991 -0.29792 0.37061 -0.29792 0.37061 C -0.28785 0.37361 -0.27795 0.375 -0.26788 0.37732 C -0.25851 0.37639 -0.24913 0.37616 -0.23993 0.37477 C -0.22465 0.37246 -0.20955 0.36204 -0.19601 0.35324 C -0.16788 0.33496 -0.15052 0.32593 -0.13385 0.28936 C -0.13021 0.27199 -0.12292 0.25672 -0.11788 0.24005 C -0.11285 0.22361 -0.10868 0.20764 -0.10486 0.19074 C -0.10347 0.16898 -0.09792 0.15209 -0.08993 0.13334 C -0.0875 0.12755 -0.08524 0.12176 -0.08299 0.11598 C -0.08194 0.11343 -0.07986 0.10811 -0.07986 0.10811 C -0.07708 0.09236 -0.07187 0.07639 -0.06701 0.06135 C -0.06528 0.04977 -0.05885 0.0375 -0.05486 0.02662 L 0.01615 -0.01203 L -0.00087 -0.08125 L -0.03889 -0.08264 L -0.18194 -0.12801 L 0.01111 -0.11203 L -0.0059 0.01343 L -0.05486 -0.05208 L 0.02205 -0.0199 L -0.04496 -0.06944 C -0.04531 -0.01527 -0.04601 0.03912 -0.04601 0.09329 C -0.04601 0.09561 -0.04583 0.08843 -0.04496 0.08658 C -0.04184 0.08033 -0.03698 0.07593 -0.03299 0.07061 C -0.02326 0.05718 -0.01354 0.04306 -0.00295 0.03056 C 0.01771 0.00625 0.04097 -0.01551 0.06302 -0.03727 C 0.07691 -0.05092 0.08993 -0.06018 0.09306 -0.08402 C 0.09149 -0.09722 0.0882 -0.10162 0.07813 -0.10393 C 0.06684 -0.09953 0.05695 -0.09537 0.04705 -0.08657 C 0.03507 -0.07592 0.02465 -0.06227 0.01215 -0.05208 C 0.00625 -0.04051 0.00208 -0.03032 -0.00191 -0.01736 C -0.00608 0.01482 0.00469 0.04144 0.01406 0.06945 C 0.02517 0.10255 0.0382 0.1382 0.04514 0.17338 C 0.04358 0.18565 0.0434 0.19306 0.03611 0.2 C 0.02726 0.19954 0.01788 0.20047 0.00903 0.19723 C 0.00208 0.19468 -0.0033 0.18889 -0.0099 0.18658 C -0.01441 0.18056 -0.0151 0.17292 -0.01788 0.16528 C -0.02187 0.13033 -0.01719 0.10209 -0.0059 0.07199 C -0.00226 0.06204 0.00295 0.05533 0.00903 0.04792 C 0.01111 0.04537 0.0151 0.04005 0.0151 0.04005 C 0.01667 0.03426 0.01615 0.0375 0.01615 0.03056 L 0.03004 -0.01342 L 0.06615 0.03473 L -0.03299 -0.01875 L 0.08906 -0.02939 L 0.02101 -0.07199 L -4.72222E-6 -2.96296E-6 " pathEditMode="relative" ptsTypes="fffffffffffffffffffffffffffffffffffffffffffffffffffffffffffffffffffffffffffffffffffffAAAAAAAAAffffffffffffffffffffAAAAAAA">
                                      <p:cBhvr>
                                        <p:cTn id="6" dur="2000" fill="hold"/>
                                        <p:tgtEl>
                                          <p:spTgt spid="205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
            <a:ext cx="8763000" cy="1446550"/>
          </a:xfrm>
          <a:prstGeom prst="rect">
            <a:avLst/>
          </a:prstGeom>
          <a:noFill/>
        </p:spPr>
        <p:txBody>
          <a:bodyPr wrap="square" rtlCol="0">
            <a:spAutoFit/>
          </a:bodyPr>
          <a:lstStyle/>
          <a:p>
            <a:pPr algn="ctr"/>
            <a:r>
              <a:rPr lang="en-US" sz="4400" dirty="0" smtClean="0">
                <a:latin typeface="Arnprior" pitchFamily="2" charset="0"/>
              </a:rPr>
              <a:t>The History of Roller Coasters</a:t>
            </a:r>
            <a:endParaRPr lang="en-US" sz="4400" dirty="0">
              <a:latin typeface="Arnprior" pitchFamily="2" charset="0"/>
            </a:endParaRPr>
          </a:p>
        </p:txBody>
      </p:sp>
      <p:sp>
        <p:nvSpPr>
          <p:cNvPr id="3" name="TextBox 2"/>
          <p:cNvSpPr txBox="1"/>
          <p:nvPr/>
        </p:nvSpPr>
        <p:spPr>
          <a:xfrm>
            <a:off x="190500" y="1371600"/>
            <a:ext cx="8686800" cy="3539430"/>
          </a:xfrm>
          <a:prstGeom prst="rect">
            <a:avLst/>
          </a:prstGeom>
          <a:noFill/>
        </p:spPr>
        <p:txBody>
          <a:bodyPr wrap="square" rtlCol="0">
            <a:spAutoFit/>
          </a:bodyPr>
          <a:lstStyle/>
          <a:p>
            <a:r>
              <a:rPr lang="en-US" sz="2800" dirty="0" smtClean="0"/>
              <a:t>The roller coaster was first built in 1784 in Russia and others believe it was in Paris in the year 1812.  The first roller coaster was built out of wood and its purpose was for entertainment.  The first roller coaster in America was built in 1884 on Coney Island New york.  The first friction roller coaster was in the 1920’s.  But later on the steel roller coaster was innovated and is more popular and better.   </a:t>
            </a:r>
            <a:endParaRPr lang="en-US" sz="28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4938462"/>
            <a:ext cx="6629400" cy="14326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907544186"/>
      </p:ext>
    </p:extLst>
  </p:cSld>
  <p:clrMapOvr>
    <a:masterClrMapping/>
  </p:clrMapOvr>
  <mc:AlternateContent xmlns:mc="http://schemas.openxmlformats.org/markup-compatibility/2006">
    <mc:Choice xmlns:p14="http://schemas.microsoft.com/office/powerpoint/2010/main" Requires="p14">
      <p:transition spd="slow" p14:dur="3000" advTm="19604">
        <p14:shred/>
      </p:transition>
    </mc:Choice>
    <mc:Fallback>
      <p:transition spd="slow" advTm="19604">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1000"/>
                                        <p:tgtEl>
                                          <p:spTgt spid="1026"/>
                                        </p:tgtEl>
                                      </p:cBhvr>
                                    </p:animEffect>
                                    <p:anim calcmode="lin" valueType="num">
                                      <p:cBhvr>
                                        <p:cTn id="8" dur="1000" fill="hold"/>
                                        <p:tgtEl>
                                          <p:spTgt spid="1026"/>
                                        </p:tgtEl>
                                        <p:attrNameLst>
                                          <p:attrName>ppt_x</p:attrName>
                                        </p:attrNameLst>
                                      </p:cBhvr>
                                      <p:tavLst>
                                        <p:tav tm="0">
                                          <p:val>
                                            <p:strVal val="#ppt_x"/>
                                          </p:val>
                                        </p:tav>
                                        <p:tav tm="100000">
                                          <p:val>
                                            <p:strVal val="#ppt_x"/>
                                          </p:val>
                                        </p:tav>
                                      </p:tavLst>
                                    </p:anim>
                                    <p:anim calcmode="lin" valueType="num">
                                      <p:cBhvr>
                                        <p:cTn id="9"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8382000" cy="923330"/>
          </a:xfrm>
          <a:prstGeom prst="rect">
            <a:avLst/>
          </a:prstGeom>
          <a:noFill/>
        </p:spPr>
        <p:txBody>
          <a:bodyPr wrap="square" rtlCol="0">
            <a:spAutoFit/>
          </a:bodyPr>
          <a:lstStyle/>
          <a:p>
            <a:pPr algn="ctr"/>
            <a:r>
              <a:rPr lang="en-US" sz="5400" dirty="0" smtClean="0">
                <a:latin typeface="Arnprior" pitchFamily="2" charset="0"/>
              </a:rPr>
              <a:t>Did you know</a:t>
            </a:r>
            <a:endParaRPr lang="en-US" sz="5400" dirty="0">
              <a:latin typeface="Arnprior" pitchFamily="2" charset="0"/>
            </a:endParaRPr>
          </a:p>
        </p:txBody>
      </p:sp>
      <p:sp>
        <p:nvSpPr>
          <p:cNvPr id="4" name="TextBox 3"/>
          <p:cNvSpPr txBox="1"/>
          <p:nvPr/>
        </p:nvSpPr>
        <p:spPr>
          <a:xfrm>
            <a:off x="0" y="1075730"/>
            <a:ext cx="8915400" cy="5324535"/>
          </a:xfrm>
          <a:prstGeom prst="rect">
            <a:avLst/>
          </a:prstGeom>
          <a:noFill/>
        </p:spPr>
        <p:txBody>
          <a:bodyPr wrap="square" rtlCol="0">
            <a:spAutoFit/>
          </a:bodyPr>
          <a:lstStyle/>
          <a:p>
            <a:r>
              <a:rPr lang="en-US" sz="3200" dirty="0" smtClean="0"/>
              <a:t>Below are ten fun facts about roller coasters</a:t>
            </a:r>
          </a:p>
          <a:p>
            <a:pPr marL="514350" indent="-514350">
              <a:buFont typeface="+mj-lt"/>
              <a:buAutoNum type="arabicPeriod"/>
            </a:pPr>
            <a:r>
              <a:rPr lang="en-US" sz="2800" dirty="0" smtClean="0"/>
              <a:t>Longest coaster is the Steel Dragon 8,133ft</a:t>
            </a:r>
          </a:p>
          <a:p>
            <a:pPr marL="514350" indent="-514350">
              <a:buFont typeface="+mj-lt"/>
              <a:buAutoNum type="arabicPeriod"/>
            </a:pPr>
            <a:r>
              <a:rPr lang="en-US" sz="2800" dirty="0" smtClean="0"/>
              <a:t>The fastest is Kingda Ka at 128mph</a:t>
            </a:r>
          </a:p>
          <a:p>
            <a:pPr marL="514350" indent="-514350">
              <a:buFont typeface="+mj-lt"/>
              <a:buAutoNum type="arabicPeriod"/>
            </a:pPr>
            <a:r>
              <a:rPr lang="en-US" sz="2800" dirty="0" smtClean="0"/>
              <a:t>Their are 4 coasters with a 97 degree drop</a:t>
            </a:r>
          </a:p>
          <a:p>
            <a:pPr marL="514350" indent="-514350">
              <a:buFont typeface="+mj-lt"/>
              <a:buAutoNum type="arabicPeriod"/>
            </a:pPr>
            <a:r>
              <a:rPr lang="en-US" sz="2800" dirty="0" smtClean="0"/>
              <a:t>Kingda ka is the highest at 450ft</a:t>
            </a:r>
          </a:p>
          <a:p>
            <a:pPr marL="514350" indent="-514350">
              <a:buFont typeface="+mj-lt"/>
              <a:buAutoNum type="arabicPeriod"/>
            </a:pPr>
            <a:r>
              <a:rPr lang="en-US" sz="2800" dirty="0" smtClean="0"/>
              <a:t>Kingda ka has the farthest drop at 432ft</a:t>
            </a:r>
          </a:p>
          <a:p>
            <a:pPr marL="514350" indent="-514350">
              <a:buFont typeface="+mj-lt"/>
              <a:buAutoNum type="arabicPeriod"/>
            </a:pPr>
            <a:r>
              <a:rPr lang="en-US" sz="2800" dirty="0" smtClean="0"/>
              <a:t>The second longest is 7,677ft long in the U.S</a:t>
            </a:r>
          </a:p>
          <a:p>
            <a:pPr marL="514350" indent="-514350">
              <a:buFont typeface="+mj-lt"/>
              <a:buAutoNum type="arabicPeriod"/>
            </a:pPr>
            <a:r>
              <a:rPr lang="en-US" sz="2800" dirty="0" smtClean="0"/>
              <a:t>Top thrill dragster is the second fastest at 123mph</a:t>
            </a:r>
          </a:p>
          <a:p>
            <a:pPr marL="514350" indent="-514350">
              <a:buFont typeface="+mj-lt"/>
              <a:buAutoNum type="arabicPeriod"/>
            </a:pPr>
            <a:r>
              <a:rPr lang="en-US" sz="2800" dirty="0" smtClean="0"/>
              <a:t>The farthest vertical drop is the Griffin at 205ft at 90degrees</a:t>
            </a:r>
          </a:p>
          <a:p>
            <a:pPr marL="514350" indent="-514350">
              <a:buFont typeface="+mj-lt"/>
              <a:buAutoNum type="arabicPeriod"/>
            </a:pPr>
            <a:r>
              <a:rPr lang="en-US" sz="2800" dirty="0" smtClean="0"/>
              <a:t>Top thrill dragsters drop is 405ft</a:t>
            </a:r>
          </a:p>
          <a:p>
            <a:pPr marL="514350" indent="-514350">
              <a:buFont typeface="+mj-lt"/>
              <a:buAutoNum type="arabicPeriod"/>
            </a:pPr>
            <a:r>
              <a:rPr lang="en-US" sz="2800" dirty="0" smtClean="0"/>
              <a:t>Top thrill dragster is 430 </a:t>
            </a:r>
            <a:r>
              <a:rPr lang="en-US" sz="2800" dirty="0" err="1" smtClean="0"/>
              <a:t>ft</a:t>
            </a:r>
            <a:r>
              <a:rPr lang="en-US" sz="2800" dirty="0" smtClean="0"/>
              <a:t> tall</a:t>
            </a:r>
            <a:endParaRPr lang="en-US" sz="28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2175" y="5029200"/>
            <a:ext cx="2638425"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769414577"/>
      </p:ext>
    </p:extLst>
  </p:cSld>
  <p:clrMapOvr>
    <a:masterClrMapping/>
  </p:clrMapOvr>
  <mc:AlternateContent xmlns:mc="http://schemas.openxmlformats.org/markup-compatibility/2006">
    <mc:Choice xmlns:p14="http://schemas.microsoft.com/office/powerpoint/2010/main" Requires="p14">
      <p:transition spd="slow" p14:dur="4400" advTm="35519">
        <p14:honeycomb/>
      </p:transition>
    </mc:Choice>
    <mc:Fallback>
      <p:transition spd="slow" advTm="3551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anim calcmode="lin" valueType="num">
                                      <p:cBhvr>
                                        <p:cTn id="23"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1000"/>
                                        <p:tgtEl>
                                          <p:spTgt spid="4">
                                            <p:txEl>
                                              <p:pRg st="4" end="4"/>
                                            </p:txEl>
                                          </p:spTgt>
                                        </p:tgtEl>
                                      </p:cBhvr>
                                    </p:animEffect>
                                    <p:anim calcmode="lin" valueType="num">
                                      <p:cBhvr>
                                        <p:cTn id="28"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1000"/>
                                        <p:tgtEl>
                                          <p:spTgt spid="4">
                                            <p:txEl>
                                              <p:pRg st="5" end="5"/>
                                            </p:txEl>
                                          </p:spTgt>
                                        </p:tgtEl>
                                      </p:cBhvr>
                                    </p:animEffect>
                                    <p:anim calcmode="lin" valueType="num">
                                      <p:cBhvr>
                                        <p:cTn id="33"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4">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1000"/>
                                        <p:tgtEl>
                                          <p:spTgt spid="4">
                                            <p:txEl>
                                              <p:pRg st="6" end="6"/>
                                            </p:txEl>
                                          </p:spTgt>
                                        </p:tgtEl>
                                      </p:cBhvr>
                                    </p:animEffect>
                                    <p:anim calcmode="lin" valueType="num">
                                      <p:cBhvr>
                                        <p:cTn id="38"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4">
                                            <p:txEl>
                                              <p:pRg st="6" end="6"/>
                                            </p:txEl>
                                          </p:spTgt>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
                                            <p:txEl>
                                              <p:pRg st="7" end="7"/>
                                            </p:txEl>
                                          </p:spTgt>
                                        </p:tgtEl>
                                        <p:attrNameLst>
                                          <p:attrName>style.visibility</p:attrName>
                                        </p:attrNameLst>
                                      </p:cBhvr>
                                      <p:to>
                                        <p:strVal val="visible"/>
                                      </p:to>
                                    </p:set>
                                    <p:animEffect transition="in" filter="fade">
                                      <p:cBhvr>
                                        <p:cTn id="42" dur="1000"/>
                                        <p:tgtEl>
                                          <p:spTgt spid="4">
                                            <p:txEl>
                                              <p:pRg st="7" end="7"/>
                                            </p:txEl>
                                          </p:spTgt>
                                        </p:tgtEl>
                                      </p:cBhvr>
                                    </p:animEffect>
                                    <p:anim calcmode="lin" valueType="num">
                                      <p:cBhvr>
                                        <p:cTn id="43" dur="1000" fill="hold"/>
                                        <p:tgtEl>
                                          <p:spTgt spid="4">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4">
                                            <p:txEl>
                                              <p:pRg st="7" end="7"/>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
                                            <p:txEl>
                                              <p:pRg st="8" end="8"/>
                                            </p:txEl>
                                          </p:spTgt>
                                        </p:tgtEl>
                                        <p:attrNameLst>
                                          <p:attrName>style.visibility</p:attrName>
                                        </p:attrNameLst>
                                      </p:cBhvr>
                                      <p:to>
                                        <p:strVal val="visible"/>
                                      </p:to>
                                    </p:set>
                                    <p:animEffect transition="in" filter="fade">
                                      <p:cBhvr>
                                        <p:cTn id="47" dur="1000"/>
                                        <p:tgtEl>
                                          <p:spTgt spid="4">
                                            <p:txEl>
                                              <p:pRg st="8" end="8"/>
                                            </p:txEl>
                                          </p:spTgt>
                                        </p:tgtEl>
                                      </p:cBhvr>
                                    </p:animEffect>
                                    <p:anim calcmode="lin" valueType="num">
                                      <p:cBhvr>
                                        <p:cTn id="48" dur="1000" fill="hold"/>
                                        <p:tgtEl>
                                          <p:spTgt spid="4">
                                            <p:txEl>
                                              <p:pRg st="8" end="8"/>
                                            </p:txEl>
                                          </p:spTgt>
                                        </p:tgtEl>
                                        <p:attrNameLst>
                                          <p:attrName>ppt_x</p:attrName>
                                        </p:attrNameLst>
                                      </p:cBhvr>
                                      <p:tavLst>
                                        <p:tav tm="0">
                                          <p:val>
                                            <p:strVal val="#ppt_x"/>
                                          </p:val>
                                        </p:tav>
                                        <p:tav tm="100000">
                                          <p:val>
                                            <p:strVal val="#ppt_x"/>
                                          </p:val>
                                        </p:tav>
                                      </p:tavLst>
                                    </p:anim>
                                    <p:anim calcmode="lin" valueType="num">
                                      <p:cBhvr>
                                        <p:cTn id="49" dur="1000" fill="hold"/>
                                        <p:tgtEl>
                                          <p:spTgt spid="4">
                                            <p:txEl>
                                              <p:pRg st="8" end="8"/>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4">
                                            <p:txEl>
                                              <p:pRg st="9" end="9"/>
                                            </p:txEl>
                                          </p:spTgt>
                                        </p:tgtEl>
                                        <p:attrNameLst>
                                          <p:attrName>style.visibility</p:attrName>
                                        </p:attrNameLst>
                                      </p:cBhvr>
                                      <p:to>
                                        <p:strVal val="visible"/>
                                      </p:to>
                                    </p:set>
                                    <p:animEffect transition="in" filter="fade">
                                      <p:cBhvr>
                                        <p:cTn id="52" dur="1000"/>
                                        <p:tgtEl>
                                          <p:spTgt spid="4">
                                            <p:txEl>
                                              <p:pRg st="9" end="9"/>
                                            </p:txEl>
                                          </p:spTgt>
                                        </p:tgtEl>
                                      </p:cBhvr>
                                    </p:animEffect>
                                    <p:anim calcmode="lin" valueType="num">
                                      <p:cBhvr>
                                        <p:cTn id="53" dur="1000" fill="hold"/>
                                        <p:tgtEl>
                                          <p:spTgt spid="4">
                                            <p:txEl>
                                              <p:pRg st="9" end="9"/>
                                            </p:txEl>
                                          </p:spTgt>
                                        </p:tgtEl>
                                        <p:attrNameLst>
                                          <p:attrName>ppt_x</p:attrName>
                                        </p:attrNameLst>
                                      </p:cBhvr>
                                      <p:tavLst>
                                        <p:tav tm="0">
                                          <p:val>
                                            <p:strVal val="#ppt_x"/>
                                          </p:val>
                                        </p:tav>
                                        <p:tav tm="100000">
                                          <p:val>
                                            <p:strVal val="#ppt_x"/>
                                          </p:val>
                                        </p:tav>
                                      </p:tavLst>
                                    </p:anim>
                                    <p:anim calcmode="lin" valueType="num">
                                      <p:cBhvr>
                                        <p:cTn id="54" dur="1000" fill="hold"/>
                                        <p:tgtEl>
                                          <p:spTgt spid="4">
                                            <p:txEl>
                                              <p:pRg st="9" end="9"/>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4">
                                            <p:txEl>
                                              <p:pRg st="10" end="10"/>
                                            </p:txEl>
                                          </p:spTgt>
                                        </p:tgtEl>
                                        <p:attrNameLst>
                                          <p:attrName>style.visibility</p:attrName>
                                        </p:attrNameLst>
                                      </p:cBhvr>
                                      <p:to>
                                        <p:strVal val="visible"/>
                                      </p:to>
                                    </p:set>
                                    <p:animEffect transition="in" filter="fade">
                                      <p:cBhvr>
                                        <p:cTn id="57" dur="1000"/>
                                        <p:tgtEl>
                                          <p:spTgt spid="4">
                                            <p:txEl>
                                              <p:pRg st="10" end="10"/>
                                            </p:txEl>
                                          </p:spTgt>
                                        </p:tgtEl>
                                      </p:cBhvr>
                                    </p:animEffect>
                                    <p:anim calcmode="lin" valueType="num">
                                      <p:cBhvr>
                                        <p:cTn id="58" dur="1000" fill="hold"/>
                                        <p:tgtEl>
                                          <p:spTgt spid="4">
                                            <p:txEl>
                                              <p:pRg st="10" end="10"/>
                                            </p:txEl>
                                          </p:spTgt>
                                        </p:tgtEl>
                                        <p:attrNameLst>
                                          <p:attrName>ppt_x</p:attrName>
                                        </p:attrNameLst>
                                      </p:cBhvr>
                                      <p:tavLst>
                                        <p:tav tm="0">
                                          <p:val>
                                            <p:strVal val="#ppt_x"/>
                                          </p:val>
                                        </p:tav>
                                        <p:tav tm="100000">
                                          <p:val>
                                            <p:strVal val="#ppt_x"/>
                                          </p:val>
                                        </p:tav>
                                      </p:tavLst>
                                    </p:anim>
                                    <p:anim calcmode="lin" valueType="num">
                                      <p:cBhvr>
                                        <p:cTn id="59" dur="1000" fill="hold"/>
                                        <p:tgtEl>
                                          <p:spTgt spid="4">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31" presetClass="exit" presetSubtype="0" fill="hold" nodeType="clickEffect">
                                  <p:stCondLst>
                                    <p:cond delay="0"/>
                                  </p:stCondLst>
                                  <p:childTnLst>
                                    <p:anim calcmode="lin" valueType="num">
                                      <p:cBhvr>
                                        <p:cTn id="63" dur="1000"/>
                                        <p:tgtEl>
                                          <p:spTgt spid="2050"/>
                                        </p:tgtEl>
                                        <p:attrNameLst>
                                          <p:attrName>ppt_w</p:attrName>
                                        </p:attrNameLst>
                                      </p:cBhvr>
                                      <p:tavLst>
                                        <p:tav tm="0">
                                          <p:val>
                                            <p:strVal val="ppt_w"/>
                                          </p:val>
                                        </p:tav>
                                        <p:tav tm="100000">
                                          <p:val>
                                            <p:fltVal val="0"/>
                                          </p:val>
                                        </p:tav>
                                      </p:tavLst>
                                    </p:anim>
                                    <p:anim calcmode="lin" valueType="num">
                                      <p:cBhvr>
                                        <p:cTn id="64" dur="1000"/>
                                        <p:tgtEl>
                                          <p:spTgt spid="2050"/>
                                        </p:tgtEl>
                                        <p:attrNameLst>
                                          <p:attrName>ppt_h</p:attrName>
                                        </p:attrNameLst>
                                      </p:cBhvr>
                                      <p:tavLst>
                                        <p:tav tm="0">
                                          <p:val>
                                            <p:strVal val="ppt_h"/>
                                          </p:val>
                                        </p:tav>
                                        <p:tav tm="100000">
                                          <p:val>
                                            <p:fltVal val="0"/>
                                          </p:val>
                                        </p:tav>
                                      </p:tavLst>
                                    </p:anim>
                                    <p:anim calcmode="lin" valueType="num">
                                      <p:cBhvr>
                                        <p:cTn id="65" dur="1000"/>
                                        <p:tgtEl>
                                          <p:spTgt spid="2050"/>
                                        </p:tgtEl>
                                        <p:attrNameLst>
                                          <p:attrName>style.rotation</p:attrName>
                                        </p:attrNameLst>
                                      </p:cBhvr>
                                      <p:tavLst>
                                        <p:tav tm="0">
                                          <p:val>
                                            <p:fltVal val="0"/>
                                          </p:val>
                                        </p:tav>
                                        <p:tav tm="100000">
                                          <p:val>
                                            <p:fltVal val="90"/>
                                          </p:val>
                                        </p:tav>
                                      </p:tavLst>
                                    </p:anim>
                                    <p:animEffect transition="out" filter="fade">
                                      <p:cBhvr>
                                        <p:cTn id="66" dur="1000"/>
                                        <p:tgtEl>
                                          <p:spTgt spid="2050"/>
                                        </p:tgtEl>
                                      </p:cBhvr>
                                    </p:animEffect>
                                    <p:set>
                                      <p:cBhvr>
                                        <p:cTn id="67" dur="1" fill="hold">
                                          <p:stCondLst>
                                            <p:cond delay="9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8763000" cy="1077218"/>
          </a:xfrm>
          <a:prstGeom prst="rect">
            <a:avLst/>
          </a:prstGeom>
          <a:noFill/>
        </p:spPr>
        <p:txBody>
          <a:bodyPr wrap="square" rtlCol="0">
            <a:spAutoFit/>
          </a:bodyPr>
          <a:lstStyle/>
          <a:p>
            <a:pPr algn="ctr"/>
            <a:r>
              <a:rPr lang="en-US" sz="3200" dirty="0" smtClean="0">
                <a:latin typeface="Arnprior" pitchFamily="2" charset="0"/>
              </a:rPr>
              <a:t>Fastest Roller Coasters in the World</a:t>
            </a:r>
            <a:endParaRPr lang="en-US" sz="3200" dirty="0">
              <a:latin typeface="Arnprior"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73109368"/>
              </p:ext>
            </p:extLst>
          </p:nvPr>
        </p:nvGraphicFramePr>
        <p:xfrm>
          <a:off x="-76200" y="1155521"/>
          <a:ext cx="7562852" cy="5702479"/>
        </p:xfrm>
        <a:graphic>
          <a:graphicData uri="http://schemas.openxmlformats.org/drawingml/2006/table">
            <a:tbl>
              <a:tblPr firstRow="1" bandRow="1">
                <a:tableStyleId>{5C22544A-7EE6-4342-B048-85BDC9FD1C3A}</a:tableStyleId>
              </a:tblPr>
              <a:tblGrid>
                <a:gridCol w="1322466"/>
                <a:gridCol w="1322466"/>
                <a:gridCol w="1644817"/>
                <a:gridCol w="1785329"/>
                <a:gridCol w="1487774"/>
              </a:tblGrid>
              <a:tr h="370840">
                <a:tc>
                  <a:txBody>
                    <a:bodyPr/>
                    <a:lstStyle/>
                    <a:p>
                      <a:r>
                        <a:rPr lang="en-US" dirty="0" smtClean="0"/>
                        <a:t>Rank</a:t>
                      </a:r>
                      <a:endParaRPr lang="en-US" dirty="0"/>
                    </a:p>
                  </a:txBody>
                  <a:tcPr/>
                </a:tc>
                <a:tc>
                  <a:txBody>
                    <a:bodyPr/>
                    <a:lstStyle/>
                    <a:p>
                      <a:r>
                        <a:rPr lang="en-US" dirty="0" smtClean="0"/>
                        <a:t>Speed</a:t>
                      </a:r>
                    </a:p>
                    <a:p>
                      <a:r>
                        <a:rPr lang="en-US" dirty="0" smtClean="0"/>
                        <a:t>mph</a:t>
                      </a:r>
                      <a:endParaRPr lang="en-US" dirty="0"/>
                    </a:p>
                  </a:txBody>
                  <a:tcPr/>
                </a:tc>
                <a:tc>
                  <a:txBody>
                    <a:bodyPr/>
                    <a:lstStyle/>
                    <a:p>
                      <a:r>
                        <a:rPr lang="en-US" dirty="0" smtClean="0"/>
                        <a:t>Roller coaster</a:t>
                      </a:r>
                      <a:endParaRPr lang="en-US" dirty="0"/>
                    </a:p>
                  </a:txBody>
                  <a:tcPr/>
                </a:tc>
                <a:tc>
                  <a:txBody>
                    <a:bodyPr/>
                    <a:lstStyle/>
                    <a:p>
                      <a:r>
                        <a:rPr lang="en-US" dirty="0" smtClean="0"/>
                        <a:t>Amusement</a:t>
                      </a:r>
                      <a:r>
                        <a:rPr lang="en-US" baseline="0" dirty="0" smtClean="0"/>
                        <a:t> park</a:t>
                      </a:r>
                      <a:endParaRPr lang="en-US" dirty="0"/>
                    </a:p>
                  </a:txBody>
                  <a:tcPr/>
                </a:tc>
                <a:tc>
                  <a:txBody>
                    <a:bodyPr/>
                    <a:lstStyle/>
                    <a:p>
                      <a:r>
                        <a:rPr lang="en-US" dirty="0" smtClean="0"/>
                        <a:t>Location</a:t>
                      </a:r>
                      <a:endParaRPr lang="en-US" dirty="0"/>
                    </a:p>
                  </a:txBody>
                  <a:tcPr/>
                </a:tc>
              </a:tr>
              <a:tr h="370840">
                <a:tc>
                  <a:txBody>
                    <a:bodyPr/>
                    <a:lstStyle/>
                    <a:p>
                      <a:r>
                        <a:rPr lang="en-US" dirty="0" smtClean="0"/>
                        <a:t>1</a:t>
                      </a:r>
                      <a:endParaRPr lang="en-US" dirty="0"/>
                    </a:p>
                  </a:txBody>
                  <a:tcPr/>
                </a:tc>
                <a:tc>
                  <a:txBody>
                    <a:bodyPr/>
                    <a:lstStyle/>
                    <a:p>
                      <a:r>
                        <a:rPr lang="en-US" dirty="0" smtClean="0"/>
                        <a:t>149</a:t>
                      </a:r>
                      <a:endParaRPr lang="en-US" dirty="0"/>
                    </a:p>
                  </a:txBody>
                  <a:tcPr/>
                </a:tc>
                <a:tc>
                  <a:txBody>
                    <a:bodyPr/>
                    <a:lstStyle/>
                    <a:p>
                      <a:r>
                        <a:rPr lang="en-US" dirty="0" smtClean="0"/>
                        <a:t>Formula </a:t>
                      </a:r>
                      <a:r>
                        <a:rPr lang="en-US" dirty="0" err="1" smtClean="0"/>
                        <a:t>Rosso</a:t>
                      </a:r>
                      <a:endParaRPr lang="en-US" dirty="0"/>
                    </a:p>
                  </a:txBody>
                  <a:tcPr/>
                </a:tc>
                <a:tc>
                  <a:txBody>
                    <a:bodyPr/>
                    <a:lstStyle/>
                    <a:p>
                      <a:r>
                        <a:rPr lang="en-US" dirty="0" err="1" smtClean="0"/>
                        <a:t>Yas</a:t>
                      </a:r>
                      <a:r>
                        <a:rPr lang="en-US" dirty="0" smtClean="0"/>
                        <a:t> Island</a:t>
                      </a:r>
                      <a:endParaRPr lang="en-US" dirty="0"/>
                    </a:p>
                  </a:txBody>
                  <a:tcPr/>
                </a:tc>
                <a:tc>
                  <a:txBody>
                    <a:bodyPr/>
                    <a:lstStyle/>
                    <a:p>
                      <a:r>
                        <a:rPr lang="en-US" dirty="0" smtClean="0"/>
                        <a:t>Arab</a:t>
                      </a:r>
                      <a:r>
                        <a:rPr lang="en-US" baseline="0" dirty="0" smtClean="0"/>
                        <a:t> Emirates</a:t>
                      </a:r>
                      <a:endParaRPr lang="en-US" dirty="0"/>
                    </a:p>
                  </a:txBody>
                  <a:tcPr/>
                </a:tc>
              </a:tr>
              <a:tr h="370840">
                <a:tc>
                  <a:txBody>
                    <a:bodyPr/>
                    <a:lstStyle/>
                    <a:p>
                      <a:r>
                        <a:rPr lang="en-US" dirty="0" smtClean="0"/>
                        <a:t>2</a:t>
                      </a:r>
                      <a:endParaRPr lang="en-US" dirty="0"/>
                    </a:p>
                  </a:txBody>
                  <a:tcPr/>
                </a:tc>
                <a:tc>
                  <a:txBody>
                    <a:bodyPr/>
                    <a:lstStyle/>
                    <a:p>
                      <a:r>
                        <a:rPr lang="en-US" dirty="0" smtClean="0"/>
                        <a:t>128</a:t>
                      </a:r>
                      <a:endParaRPr lang="en-US" dirty="0"/>
                    </a:p>
                  </a:txBody>
                  <a:tcPr/>
                </a:tc>
                <a:tc>
                  <a:txBody>
                    <a:bodyPr/>
                    <a:lstStyle/>
                    <a:p>
                      <a:r>
                        <a:rPr lang="en-US" dirty="0" smtClean="0"/>
                        <a:t>Kingda Ka</a:t>
                      </a:r>
                      <a:endParaRPr lang="en-US" dirty="0"/>
                    </a:p>
                  </a:txBody>
                  <a:tcPr/>
                </a:tc>
                <a:tc>
                  <a:txBody>
                    <a:bodyPr/>
                    <a:lstStyle/>
                    <a:p>
                      <a:r>
                        <a:rPr lang="en-US" dirty="0" smtClean="0"/>
                        <a:t>Six flags</a:t>
                      </a:r>
                      <a:endParaRPr lang="en-US" dirty="0"/>
                    </a:p>
                  </a:txBody>
                  <a:tcPr/>
                </a:tc>
                <a:tc>
                  <a:txBody>
                    <a:bodyPr/>
                    <a:lstStyle/>
                    <a:p>
                      <a:r>
                        <a:rPr lang="en-US" dirty="0" smtClean="0"/>
                        <a:t>U.S New Jersey</a:t>
                      </a:r>
                      <a:endParaRPr lang="en-US" dirty="0"/>
                    </a:p>
                  </a:txBody>
                  <a:tcPr/>
                </a:tc>
              </a:tr>
              <a:tr h="370840">
                <a:tc>
                  <a:txBody>
                    <a:bodyPr/>
                    <a:lstStyle/>
                    <a:p>
                      <a:r>
                        <a:rPr lang="en-US" dirty="0" smtClean="0"/>
                        <a:t>3</a:t>
                      </a:r>
                      <a:endParaRPr lang="en-US" dirty="0"/>
                    </a:p>
                  </a:txBody>
                  <a:tcPr/>
                </a:tc>
                <a:tc>
                  <a:txBody>
                    <a:bodyPr/>
                    <a:lstStyle/>
                    <a:p>
                      <a:r>
                        <a:rPr lang="en-US" dirty="0" smtClean="0"/>
                        <a:t>120</a:t>
                      </a:r>
                      <a:endParaRPr lang="en-US" dirty="0"/>
                    </a:p>
                  </a:txBody>
                  <a:tcPr/>
                </a:tc>
                <a:tc>
                  <a:txBody>
                    <a:bodyPr/>
                    <a:lstStyle/>
                    <a:p>
                      <a:r>
                        <a:rPr lang="en-US" dirty="0" smtClean="0"/>
                        <a:t>Top Thrill Dragster</a:t>
                      </a:r>
                      <a:endParaRPr lang="en-US" dirty="0"/>
                    </a:p>
                  </a:txBody>
                  <a:tcPr/>
                </a:tc>
                <a:tc>
                  <a:txBody>
                    <a:bodyPr/>
                    <a:lstStyle/>
                    <a:p>
                      <a:r>
                        <a:rPr lang="en-US" dirty="0" smtClean="0"/>
                        <a:t>Cedar</a:t>
                      </a:r>
                      <a:r>
                        <a:rPr lang="en-US" baseline="0" dirty="0" smtClean="0"/>
                        <a:t> Point</a:t>
                      </a:r>
                      <a:endParaRPr lang="en-US" dirty="0"/>
                    </a:p>
                  </a:txBody>
                  <a:tcPr/>
                </a:tc>
                <a:tc>
                  <a:txBody>
                    <a:bodyPr/>
                    <a:lstStyle/>
                    <a:p>
                      <a:r>
                        <a:rPr lang="en-US" dirty="0" smtClean="0"/>
                        <a:t>U.S Ohio</a:t>
                      </a:r>
                      <a:endParaRPr lang="en-US" dirty="0"/>
                    </a:p>
                  </a:txBody>
                  <a:tcPr/>
                </a:tc>
              </a:tr>
              <a:tr h="370840">
                <a:tc>
                  <a:txBody>
                    <a:bodyPr/>
                    <a:lstStyle/>
                    <a:p>
                      <a:r>
                        <a:rPr lang="en-US" dirty="0" smtClean="0"/>
                        <a:t>4</a:t>
                      </a:r>
                      <a:endParaRPr lang="en-US" dirty="0"/>
                    </a:p>
                  </a:txBody>
                  <a:tcPr/>
                </a:tc>
                <a:tc>
                  <a:txBody>
                    <a:bodyPr/>
                    <a:lstStyle/>
                    <a:p>
                      <a:r>
                        <a:rPr lang="en-US" dirty="0" smtClean="0"/>
                        <a:t>107</a:t>
                      </a:r>
                      <a:endParaRPr lang="en-US" dirty="0"/>
                    </a:p>
                  </a:txBody>
                  <a:tcPr/>
                </a:tc>
                <a:tc>
                  <a:txBody>
                    <a:bodyPr/>
                    <a:lstStyle/>
                    <a:p>
                      <a:r>
                        <a:rPr lang="en-US" dirty="0" err="1" smtClean="0"/>
                        <a:t>Dodonpa</a:t>
                      </a:r>
                      <a:endParaRPr lang="en-US" dirty="0"/>
                    </a:p>
                  </a:txBody>
                  <a:tcPr/>
                </a:tc>
                <a:tc>
                  <a:txBody>
                    <a:bodyPr/>
                    <a:lstStyle/>
                    <a:p>
                      <a:r>
                        <a:rPr lang="en-US" dirty="0" smtClean="0"/>
                        <a:t>Fuji-Qi-Highland</a:t>
                      </a:r>
                      <a:endParaRPr lang="en-US" dirty="0"/>
                    </a:p>
                  </a:txBody>
                  <a:tcPr/>
                </a:tc>
                <a:tc>
                  <a:txBody>
                    <a:bodyPr/>
                    <a:lstStyle/>
                    <a:p>
                      <a:r>
                        <a:rPr lang="en-US" dirty="0" smtClean="0"/>
                        <a:t>Japan</a:t>
                      </a:r>
                      <a:endParaRPr lang="en-US" dirty="0"/>
                    </a:p>
                  </a:txBody>
                  <a:tcPr/>
                </a:tc>
              </a:tr>
              <a:tr h="378639">
                <a:tc>
                  <a:txBody>
                    <a:bodyPr/>
                    <a:lstStyle/>
                    <a:p>
                      <a:r>
                        <a:rPr lang="en-US" dirty="0" smtClean="0"/>
                        <a:t>5</a:t>
                      </a:r>
                      <a:endParaRPr lang="en-US" dirty="0"/>
                    </a:p>
                  </a:txBody>
                  <a:tcPr/>
                </a:tc>
                <a:tc>
                  <a:txBody>
                    <a:bodyPr/>
                    <a:lstStyle/>
                    <a:p>
                      <a:r>
                        <a:rPr lang="en-US" dirty="0" smtClean="0"/>
                        <a:t>100</a:t>
                      </a:r>
                      <a:endParaRPr lang="en-US" dirty="0"/>
                    </a:p>
                  </a:txBody>
                  <a:tcPr/>
                </a:tc>
                <a:tc>
                  <a:txBody>
                    <a:bodyPr/>
                    <a:lstStyle/>
                    <a:p>
                      <a:r>
                        <a:rPr lang="en-US" dirty="0" smtClean="0"/>
                        <a:t>Tower of Terror</a:t>
                      </a:r>
                      <a:endParaRPr lang="en-US" dirty="0"/>
                    </a:p>
                  </a:txBody>
                  <a:tcPr/>
                </a:tc>
                <a:tc>
                  <a:txBody>
                    <a:bodyPr/>
                    <a:lstStyle/>
                    <a:p>
                      <a:r>
                        <a:rPr lang="en-US" dirty="0" smtClean="0"/>
                        <a:t>Dream World</a:t>
                      </a:r>
                      <a:endParaRPr lang="en-US" dirty="0"/>
                    </a:p>
                  </a:txBody>
                  <a:tcPr/>
                </a:tc>
                <a:tc>
                  <a:txBody>
                    <a:bodyPr/>
                    <a:lstStyle/>
                    <a:p>
                      <a:r>
                        <a:rPr lang="en-US" dirty="0" smtClean="0"/>
                        <a:t>Australia</a:t>
                      </a:r>
                      <a:endParaRPr lang="en-US" dirty="0"/>
                    </a:p>
                  </a:txBody>
                  <a:tcPr/>
                </a:tc>
              </a:tr>
              <a:tr h="370840">
                <a:tc>
                  <a:txBody>
                    <a:bodyPr/>
                    <a:lstStyle/>
                    <a:p>
                      <a:r>
                        <a:rPr lang="en-US" dirty="0" smtClean="0"/>
                        <a:t>6</a:t>
                      </a:r>
                      <a:endParaRPr lang="en-US" dirty="0"/>
                    </a:p>
                  </a:txBody>
                  <a:tcPr/>
                </a:tc>
                <a:tc>
                  <a:txBody>
                    <a:bodyPr/>
                    <a:lstStyle/>
                    <a:p>
                      <a:r>
                        <a:rPr lang="en-US" dirty="0" smtClean="0"/>
                        <a:t>95</a:t>
                      </a:r>
                      <a:endParaRPr lang="en-US" dirty="0"/>
                    </a:p>
                  </a:txBody>
                  <a:tcPr/>
                </a:tc>
                <a:tc>
                  <a:txBody>
                    <a:bodyPr/>
                    <a:lstStyle/>
                    <a:p>
                      <a:r>
                        <a:rPr lang="en-US" dirty="0" smtClean="0"/>
                        <a:t>Steel Dragon</a:t>
                      </a:r>
                      <a:endParaRPr lang="en-US" dirty="0"/>
                    </a:p>
                  </a:txBody>
                  <a:tcPr/>
                </a:tc>
                <a:tc>
                  <a:txBody>
                    <a:bodyPr/>
                    <a:lstStyle/>
                    <a:p>
                      <a:r>
                        <a:rPr lang="en-US" dirty="0" err="1" smtClean="0"/>
                        <a:t>Nagashima</a:t>
                      </a:r>
                      <a:r>
                        <a:rPr lang="en-US" baseline="0" dirty="0" smtClean="0"/>
                        <a:t> Spa Land</a:t>
                      </a:r>
                      <a:endParaRPr lang="en-US" dirty="0"/>
                    </a:p>
                  </a:txBody>
                  <a:tcPr/>
                </a:tc>
                <a:tc>
                  <a:txBody>
                    <a:bodyPr/>
                    <a:lstStyle/>
                    <a:p>
                      <a:r>
                        <a:rPr lang="en-US" dirty="0" smtClean="0"/>
                        <a:t>Japan</a:t>
                      </a:r>
                      <a:endParaRPr lang="en-US" dirty="0"/>
                    </a:p>
                  </a:txBody>
                  <a:tcPr/>
                </a:tc>
              </a:tr>
              <a:tr h="370840">
                <a:tc>
                  <a:txBody>
                    <a:bodyPr/>
                    <a:lstStyle/>
                    <a:p>
                      <a:r>
                        <a:rPr lang="en-US" dirty="0" smtClean="0"/>
                        <a:t>7</a:t>
                      </a:r>
                      <a:endParaRPr lang="en-US" dirty="0"/>
                    </a:p>
                  </a:txBody>
                  <a:tcPr/>
                </a:tc>
                <a:tc>
                  <a:txBody>
                    <a:bodyPr/>
                    <a:lstStyle/>
                    <a:p>
                      <a:r>
                        <a:rPr lang="en-US" dirty="0" smtClean="0"/>
                        <a:t>94</a:t>
                      </a:r>
                      <a:endParaRPr lang="en-US" dirty="0"/>
                    </a:p>
                  </a:txBody>
                  <a:tcPr/>
                </a:tc>
                <a:tc>
                  <a:txBody>
                    <a:bodyPr/>
                    <a:lstStyle/>
                    <a:p>
                      <a:r>
                        <a:rPr lang="en-US" dirty="0" smtClean="0"/>
                        <a:t>Intimidator</a:t>
                      </a:r>
                      <a:endParaRPr lang="en-US" dirty="0"/>
                    </a:p>
                  </a:txBody>
                  <a:tcPr/>
                </a:tc>
                <a:tc>
                  <a:txBody>
                    <a:bodyPr/>
                    <a:lstStyle/>
                    <a:p>
                      <a:r>
                        <a:rPr lang="en-US" dirty="0" smtClean="0"/>
                        <a:t>Kings Dominion </a:t>
                      </a:r>
                      <a:endParaRPr lang="en-US" dirty="0"/>
                    </a:p>
                  </a:txBody>
                  <a:tcPr/>
                </a:tc>
                <a:tc>
                  <a:txBody>
                    <a:bodyPr/>
                    <a:lstStyle/>
                    <a:p>
                      <a:r>
                        <a:rPr lang="en-US" dirty="0" smtClean="0"/>
                        <a:t>U.S</a:t>
                      </a:r>
                      <a:r>
                        <a:rPr lang="en-US" baseline="0" dirty="0" smtClean="0"/>
                        <a:t> Virginia</a:t>
                      </a:r>
                      <a:endParaRPr lang="en-US" dirty="0"/>
                    </a:p>
                  </a:txBody>
                  <a:tcPr/>
                </a:tc>
              </a:tr>
              <a:tr h="370840">
                <a:tc>
                  <a:txBody>
                    <a:bodyPr/>
                    <a:lstStyle/>
                    <a:p>
                      <a:r>
                        <a:rPr lang="en-US" dirty="0" smtClean="0"/>
                        <a:t>8</a:t>
                      </a:r>
                      <a:endParaRPr lang="en-US" dirty="0"/>
                    </a:p>
                  </a:txBody>
                  <a:tcPr/>
                </a:tc>
                <a:tc>
                  <a:txBody>
                    <a:bodyPr/>
                    <a:lstStyle/>
                    <a:p>
                      <a:r>
                        <a:rPr lang="en-US" dirty="0" smtClean="0"/>
                        <a:t>93</a:t>
                      </a:r>
                      <a:endParaRPr lang="en-US" dirty="0"/>
                    </a:p>
                  </a:txBody>
                  <a:tcPr/>
                </a:tc>
                <a:tc>
                  <a:txBody>
                    <a:bodyPr/>
                    <a:lstStyle/>
                    <a:p>
                      <a:r>
                        <a:rPr lang="en-US" dirty="0" smtClean="0"/>
                        <a:t>Millennium Force</a:t>
                      </a:r>
                      <a:endParaRPr lang="en-US" dirty="0"/>
                    </a:p>
                  </a:txBody>
                  <a:tcPr/>
                </a:tc>
                <a:tc>
                  <a:txBody>
                    <a:bodyPr/>
                    <a:lstStyle/>
                    <a:p>
                      <a:r>
                        <a:rPr lang="en-US" dirty="0" smtClean="0"/>
                        <a:t>Cedar Point</a:t>
                      </a:r>
                      <a:endParaRPr lang="en-US" dirty="0"/>
                    </a:p>
                  </a:txBody>
                  <a:tcPr/>
                </a:tc>
                <a:tc>
                  <a:txBody>
                    <a:bodyPr/>
                    <a:lstStyle/>
                    <a:p>
                      <a:r>
                        <a:rPr lang="en-US" dirty="0" smtClean="0"/>
                        <a:t>U.S Ohio</a:t>
                      </a:r>
                      <a:endParaRPr lang="en-US" dirty="0"/>
                    </a:p>
                  </a:txBody>
                  <a:tcPr/>
                </a:tc>
              </a:tr>
              <a:tr h="370840">
                <a:tc>
                  <a:txBody>
                    <a:bodyPr/>
                    <a:lstStyle/>
                    <a:p>
                      <a:r>
                        <a:rPr lang="en-US" dirty="0" smtClean="0"/>
                        <a:t>9</a:t>
                      </a:r>
                      <a:endParaRPr lang="en-US" dirty="0"/>
                    </a:p>
                  </a:txBody>
                  <a:tcPr/>
                </a:tc>
                <a:tc>
                  <a:txBody>
                    <a:bodyPr/>
                    <a:lstStyle/>
                    <a:p>
                      <a:r>
                        <a:rPr lang="en-US" dirty="0" smtClean="0"/>
                        <a:t>92</a:t>
                      </a:r>
                      <a:endParaRPr lang="en-US" dirty="0"/>
                    </a:p>
                  </a:txBody>
                  <a:tcPr/>
                </a:tc>
                <a:tc>
                  <a:txBody>
                    <a:bodyPr/>
                    <a:lstStyle/>
                    <a:p>
                      <a:r>
                        <a:rPr lang="en-US" dirty="0" smtClean="0"/>
                        <a:t>Leviathan</a:t>
                      </a:r>
                      <a:endParaRPr lang="en-US" dirty="0"/>
                    </a:p>
                  </a:txBody>
                  <a:tcPr/>
                </a:tc>
                <a:tc>
                  <a:txBody>
                    <a:bodyPr/>
                    <a:lstStyle/>
                    <a:p>
                      <a:r>
                        <a:rPr lang="en-US" dirty="0" smtClean="0"/>
                        <a:t>Canada's wonderland</a:t>
                      </a:r>
                      <a:endParaRPr lang="en-US" dirty="0"/>
                    </a:p>
                  </a:txBody>
                  <a:tcPr/>
                </a:tc>
                <a:tc>
                  <a:txBody>
                    <a:bodyPr/>
                    <a:lstStyle/>
                    <a:p>
                      <a:r>
                        <a:rPr lang="en-US" dirty="0" smtClean="0"/>
                        <a:t>Canada</a:t>
                      </a:r>
                      <a:endParaRPr lang="en-US" dirty="0"/>
                    </a:p>
                  </a:txBody>
                  <a:tcPr/>
                </a:tc>
              </a:tr>
              <a:tr h="370840">
                <a:tc>
                  <a:txBody>
                    <a:bodyPr/>
                    <a:lstStyle/>
                    <a:p>
                      <a:r>
                        <a:rPr lang="en-US" dirty="0" smtClean="0"/>
                        <a:t>10</a:t>
                      </a:r>
                      <a:endParaRPr lang="en-US" dirty="0"/>
                    </a:p>
                  </a:txBody>
                  <a:tcPr/>
                </a:tc>
                <a:tc>
                  <a:txBody>
                    <a:bodyPr/>
                    <a:lstStyle/>
                    <a:p>
                      <a:r>
                        <a:rPr lang="en-US" dirty="0" smtClean="0"/>
                        <a:t>85</a:t>
                      </a:r>
                      <a:endParaRPr lang="en-US" dirty="0"/>
                    </a:p>
                  </a:txBody>
                  <a:tcPr/>
                </a:tc>
                <a:tc>
                  <a:txBody>
                    <a:bodyPr/>
                    <a:lstStyle/>
                    <a:p>
                      <a:r>
                        <a:rPr lang="en-US" dirty="0" smtClean="0"/>
                        <a:t>Titan</a:t>
                      </a:r>
                      <a:endParaRPr lang="en-US" dirty="0"/>
                    </a:p>
                  </a:txBody>
                  <a:tcPr/>
                </a:tc>
                <a:tc>
                  <a:txBody>
                    <a:bodyPr/>
                    <a:lstStyle/>
                    <a:p>
                      <a:r>
                        <a:rPr lang="en-US" dirty="0" smtClean="0"/>
                        <a:t>Six Flags Texas</a:t>
                      </a:r>
                      <a:endParaRPr lang="en-US" dirty="0"/>
                    </a:p>
                  </a:txBody>
                  <a:tcPr/>
                </a:tc>
                <a:tc>
                  <a:txBody>
                    <a:bodyPr/>
                    <a:lstStyle/>
                    <a:p>
                      <a:r>
                        <a:rPr lang="en-US" dirty="0" smtClean="0"/>
                        <a:t>Texas</a:t>
                      </a:r>
                      <a:endParaRPr lang="en-US" dirty="0"/>
                    </a:p>
                  </a:txBody>
                  <a:tcPr/>
                </a:tc>
              </a:tr>
            </a:tbl>
          </a:graphicData>
        </a:graphic>
      </p:graphicFrame>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2057400"/>
            <a:ext cx="1808239" cy="1423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823619740"/>
      </p:ext>
    </p:extLst>
  </p:cSld>
  <p:clrMapOvr>
    <a:masterClrMapping/>
  </p:clrMapOvr>
  <mc:AlternateContent xmlns:mc="http://schemas.openxmlformats.org/markup-compatibility/2006">
    <mc:Choice xmlns:p14="http://schemas.microsoft.com/office/powerpoint/2010/main" Requires="p14">
      <p:transition spd="slow" p14:dur="3900" advTm="32731">
        <p14:glitter pattern="hexagon"/>
      </p:transition>
    </mc:Choice>
    <mc:Fallback>
      <p:transition spd="slow" advTm="32731">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1000"/>
                                        <p:tgtEl>
                                          <p:spTgt spid="3074"/>
                                        </p:tgtEl>
                                      </p:cBhvr>
                                    </p:animEffect>
                                    <p:anim calcmode="lin" valueType="num">
                                      <p:cBhvr>
                                        <p:cTn id="8" dur="1000" fill="hold"/>
                                        <p:tgtEl>
                                          <p:spTgt spid="3074"/>
                                        </p:tgtEl>
                                        <p:attrNameLst>
                                          <p:attrName>ppt_x</p:attrName>
                                        </p:attrNameLst>
                                      </p:cBhvr>
                                      <p:tavLst>
                                        <p:tav tm="0">
                                          <p:val>
                                            <p:strVal val="#ppt_x"/>
                                          </p:val>
                                        </p:tav>
                                        <p:tav tm="100000">
                                          <p:val>
                                            <p:strVal val="#ppt_x"/>
                                          </p:val>
                                        </p:tav>
                                      </p:tavLst>
                                    </p:anim>
                                    <p:anim calcmode="lin" valueType="num">
                                      <p:cBhvr>
                                        <p:cTn id="9"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152400"/>
            <a:ext cx="8763000" cy="584775"/>
          </a:xfrm>
          <a:prstGeom prst="rect">
            <a:avLst/>
          </a:prstGeom>
          <a:noFill/>
        </p:spPr>
        <p:txBody>
          <a:bodyPr wrap="square" rtlCol="0">
            <a:spAutoFit/>
          </a:bodyPr>
          <a:lstStyle/>
          <a:p>
            <a:pPr algn="ctr"/>
            <a:r>
              <a:rPr lang="en-US" sz="3200" dirty="0" smtClean="0">
                <a:solidFill>
                  <a:prstClr val="black"/>
                </a:solidFill>
                <a:latin typeface="Arnprior" pitchFamily="2" charset="0"/>
              </a:rPr>
              <a:t>Fastest Roller Coasters in the U.S</a:t>
            </a:r>
            <a:endParaRPr lang="en-US" sz="3200" dirty="0">
              <a:solidFill>
                <a:prstClr val="black"/>
              </a:solidFill>
              <a:latin typeface="Arnprior" pitchFamily="2" charset="0"/>
            </a:endParaRPr>
          </a:p>
        </p:txBody>
      </p:sp>
      <p:graphicFrame>
        <p:nvGraphicFramePr>
          <p:cNvPr id="3" name="Table 2"/>
          <p:cNvGraphicFramePr>
            <a:graphicFrameLocks noGrp="1"/>
          </p:cNvGraphicFramePr>
          <p:nvPr>
            <p:extLst>
              <p:ext uri="{D42A27DB-BD31-4B8C-83A1-F6EECF244321}">
                <p14:modId xmlns:p14="http://schemas.microsoft.com/office/powerpoint/2010/main" val="830761305"/>
              </p:ext>
            </p:extLst>
          </p:nvPr>
        </p:nvGraphicFramePr>
        <p:xfrm>
          <a:off x="-76200" y="921841"/>
          <a:ext cx="7562852" cy="4356279"/>
        </p:xfrm>
        <a:graphic>
          <a:graphicData uri="http://schemas.openxmlformats.org/drawingml/2006/table">
            <a:tbl>
              <a:tblPr firstRow="1" bandRow="1">
                <a:tableStyleId>{5C22544A-7EE6-4342-B048-85BDC9FD1C3A}</a:tableStyleId>
              </a:tblPr>
              <a:tblGrid>
                <a:gridCol w="1322466"/>
                <a:gridCol w="963534"/>
                <a:gridCol w="2003749"/>
                <a:gridCol w="1785329"/>
                <a:gridCol w="1487774"/>
              </a:tblGrid>
              <a:tr h="370840">
                <a:tc>
                  <a:txBody>
                    <a:bodyPr/>
                    <a:lstStyle/>
                    <a:p>
                      <a:r>
                        <a:rPr lang="en-US" dirty="0" smtClean="0"/>
                        <a:t>Rank</a:t>
                      </a:r>
                      <a:endParaRPr lang="en-US" dirty="0"/>
                    </a:p>
                  </a:txBody>
                  <a:tcPr/>
                </a:tc>
                <a:tc>
                  <a:txBody>
                    <a:bodyPr/>
                    <a:lstStyle/>
                    <a:p>
                      <a:r>
                        <a:rPr lang="en-US" dirty="0" smtClean="0"/>
                        <a:t>Speed</a:t>
                      </a:r>
                    </a:p>
                    <a:p>
                      <a:r>
                        <a:rPr lang="en-US" dirty="0" smtClean="0"/>
                        <a:t>mph</a:t>
                      </a:r>
                      <a:endParaRPr lang="en-US" dirty="0"/>
                    </a:p>
                  </a:txBody>
                  <a:tcPr/>
                </a:tc>
                <a:tc>
                  <a:txBody>
                    <a:bodyPr/>
                    <a:lstStyle/>
                    <a:p>
                      <a:r>
                        <a:rPr lang="en-US" dirty="0" smtClean="0"/>
                        <a:t>Roller coaster</a:t>
                      </a:r>
                      <a:endParaRPr lang="en-US" dirty="0"/>
                    </a:p>
                  </a:txBody>
                  <a:tcPr/>
                </a:tc>
                <a:tc>
                  <a:txBody>
                    <a:bodyPr/>
                    <a:lstStyle/>
                    <a:p>
                      <a:r>
                        <a:rPr lang="en-US" dirty="0" smtClean="0"/>
                        <a:t>Amusement</a:t>
                      </a:r>
                      <a:r>
                        <a:rPr lang="en-US" baseline="0" dirty="0" smtClean="0"/>
                        <a:t> park</a:t>
                      </a:r>
                      <a:endParaRPr lang="en-US" dirty="0"/>
                    </a:p>
                  </a:txBody>
                  <a:tcPr/>
                </a:tc>
                <a:tc>
                  <a:txBody>
                    <a:bodyPr/>
                    <a:lstStyle/>
                    <a:p>
                      <a:r>
                        <a:rPr lang="en-US" dirty="0" smtClean="0"/>
                        <a:t>Location</a:t>
                      </a:r>
                      <a:endParaRPr lang="en-US" dirty="0"/>
                    </a:p>
                  </a:txBody>
                  <a:tcPr/>
                </a:tc>
              </a:tr>
              <a:tr h="370840">
                <a:tc>
                  <a:txBody>
                    <a:bodyPr/>
                    <a:lstStyle/>
                    <a:p>
                      <a:r>
                        <a:rPr lang="en-US" dirty="0" smtClean="0"/>
                        <a:t>1</a:t>
                      </a:r>
                      <a:endParaRPr lang="en-US" dirty="0"/>
                    </a:p>
                  </a:txBody>
                  <a:tcPr/>
                </a:tc>
                <a:tc>
                  <a:txBody>
                    <a:bodyPr/>
                    <a:lstStyle/>
                    <a:p>
                      <a:r>
                        <a:rPr lang="en-US" dirty="0" smtClean="0"/>
                        <a:t>128</a:t>
                      </a:r>
                      <a:endParaRPr lang="en-US" dirty="0"/>
                    </a:p>
                  </a:txBody>
                  <a:tcPr/>
                </a:tc>
                <a:tc>
                  <a:txBody>
                    <a:bodyPr/>
                    <a:lstStyle/>
                    <a:p>
                      <a:r>
                        <a:rPr lang="en-US" dirty="0" smtClean="0"/>
                        <a:t>King da </a:t>
                      </a:r>
                      <a:r>
                        <a:rPr lang="en-US" dirty="0" err="1" smtClean="0"/>
                        <a:t>Ka</a:t>
                      </a:r>
                      <a:endParaRPr lang="en-US" dirty="0"/>
                    </a:p>
                  </a:txBody>
                  <a:tcPr/>
                </a:tc>
                <a:tc>
                  <a:txBody>
                    <a:bodyPr/>
                    <a:lstStyle/>
                    <a:p>
                      <a:r>
                        <a:rPr lang="en-US" dirty="0" smtClean="0"/>
                        <a:t>Six Flags</a:t>
                      </a:r>
                      <a:endParaRPr lang="en-US" dirty="0"/>
                    </a:p>
                  </a:txBody>
                  <a:tcPr/>
                </a:tc>
                <a:tc>
                  <a:txBody>
                    <a:bodyPr/>
                    <a:lstStyle/>
                    <a:p>
                      <a:r>
                        <a:rPr lang="en-US" dirty="0" smtClean="0"/>
                        <a:t>New Jersey</a:t>
                      </a:r>
                      <a:endParaRPr lang="en-US" dirty="0"/>
                    </a:p>
                  </a:txBody>
                  <a:tcPr/>
                </a:tc>
              </a:tr>
              <a:tr h="370840">
                <a:tc>
                  <a:txBody>
                    <a:bodyPr/>
                    <a:lstStyle/>
                    <a:p>
                      <a:r>
                        <a:rPr lang="en-US" dirty="0" smtClean="0"/>
                        <a:t>2</a:t>
                      </a:r>
                      <a:endParaRPr lang="en-US" dirty="0"/>
                    </a:p>
                  </a:txBody>
                  <a:tcPr/>
                </a:tc>
                <a:tc>
                  <a:txBody>
                    <a:bodyPr/>
                    <a:lstStyle/>
                    <a:p>
                      <a:r>
                        <a:rPr lang="en-US" dirty="0" smtClean="0"/>
                        <a:t>120</a:t>
                      </a:r>
                      <a:endParaRPr lang="en-US" dirty="0"/>
                    </a:p>
                  </a:txBody>
                  <a:tcPr/>
                </a:tc>
                <a:tc>
                  <a:txBody>
                    <a:bodyPr/>
                    <a:lstStyle/>
                    <a:p>
                      <a:r>
                        <a:rPr lang="en-US" dirty="0" smtClean="0"/>
                        <a:t>Top</a:t>
                      </a:r>
                      <a:r>
                        <a:rPr lang="en-US" baseline="0" dirty="0" smtClean="0"/>
                        <a:t> Thrill Dragster</a:t>
                      </a:r>
                      <a:endParaRPr lang="en-US" dirty="0"/>
                    </a:p>
                  </a:txBody>
                  <a:tcPr/>
                </a:tc>
                <a:tc>
                  <a:txBody>
                    <a:bodyPr/>
                    <a:lstStyle/>
                    <a:p>
                      <a:r>
                        <a:rPr lang="en-US" dirty="0" smtClean="0"/>
                        <a:t>Cedar Point</a:t>
                      </a:r>
                      <a:endParaRPr lang="en-US" dirty="0"/>
                    </a:p>
                  </a:txBody>
                  <a:tcPr/>
                </a:tc>
                <a:tc>
                  <a:txBody>
                    <a:bodyPr/>
                    <a:lstStyle/>
                    <a:p>
                      <a:r>
                        <a:rPr lang="en-US" dirty="0" smtClean="0"/>
                        <a:t>Ohio</a:t>
                      </a:r>
                      <a:endParaRPr lang="en-US" dirty="0"/>
                    </a:p>
                  </a:txBody>
                  <a:tcPr/>
                </a:tc>
              </a:tr>
              <a:tr h="370840">
                <a:tc>
                  <a:txBody>
                    <a:bodyPr/>
                    <a:lstStyle/>
                    <a:p>
                      <a:r>
                        <a:rPr lang="en-US" dirty="0" smtClean="0"/>
                        <a:t>3</a:t>
                      </a:r>
                      <a:endParaRPr lang="en-US" dirty="0"/>
                    </a:p>
                  </a:txBody>
                  <a:tcPr/>
                </a:tc>
                <a:tc>
                  <a:txBody>
                    <a:bodyPr/>
                    <a:lstStyle/>
                    <a:p>
                      <a:r>
                        <a:rPr lang="en-US" dirty="0" smtClean="0"/>
                        <a:t>100</a:t>
                      </a:r>
                      <a:endParaRPr lang="en-US" dirty="0"/>
                    </a:p>
                  </a:txBody>
                  <a:tcPr/>
                </a:tc>
                <a:tc>
                  <a:txBody>
                    <a:bodyPr/>
                    <a:lstStyle/>
                    <a:p>
                      <a:r>
                        <a:rPr lang="en-US" dirty="0" smtClean="0"/>
                        <a:t>Superman</a:t>
                      </a:r>
                      <a:endParaRPr lang="en-US" dirty="0"/>
                    </a:p>
                  </a:txBody>
                  <a:tcPr/>
                </a:tc>
                <a:tc>
                  <a:txBody>
                    <a:bodyPr/>
                    <a:lstStyle/>
                    <a:p>
                      <a:r>
                        <a:rPr lang="en-US" dirty="0" smtClean="0"/>
                        <a:t>Six flags</a:t>
                      </a:r>
                      <a:endParaRPr lang="en-US" dirty="0"/>
                    </a:p>
                  </a:txBody>
                  <a:tcPr/>
                </a:tc>
                <a:tc>
                  <a:txBody>
                    <a:bodyPr/>
                    <a:lstStyle/>
                    <a:p>
                      <a:r>
                        <a:rPr lang="en-US" dirty="0" smtClean="0"/>
                        <a:t>California</a:t>
                      </a:r>
                      <a:endParaRPr lang="en-US" dirty="0"/>
                    </a:p>
                  </a:txBody>
                  <a:tcPr/>
                </a:tc>
              </a:tr>
              <a:tr h="370840">
                <a:tc>
                  <a:txBody>
                    <a:bodyPr/>
                    <a:lstStyle/>
                    <a:p>
                      <a:r>
                        <a:rPr lang="en-US" dirty="0" smtClean="0"/>
                        <a:t>4</a:t>
                      </a:r>
                      <a:endParaRPr lang="en-US" dirty="0"/>
                    </a:p>
                  </a:txBody>
                  <a:tcPr/>
                </a:tc>
                <a:tc>
                  <a:txBody>
                    <a:bodyPr/>
                    <a:lstStyle/>
                    <a:p>
                      <a:r>
                        <a:rPr lang="en-US" dirty="0" smtClean="0"/>
                        <a:t>93</a:t>
                      </a:r>
                      <a:endParaRPr lang="en-US" dirty="0"/>
                    </a:p>
                  </a:txBody>
                  <a:tcPr/>
                </a:tc>
                <a:tc>
                  <a:txBody>
                    <a:bodyPr/>
                    <a:lstStyle/>
                    <a:p>
                      <a:r>
                        <a:rPr lang="en-US" dirty="0" smtClean="0"/>
                        <a:t>Millennium Force</a:t>
                      </a:r>
                      <a:endParaRPr lang="en-US" dirty="0"/>
                    </a:p>
                  </a:txBody>
                  <a:tcPr/>
                </a:tc>
                <a:tc>
                  <a:txBody>
                    <a:bodyPr/>
                    <a:lstStyle/>
                    <a:p>
                      <a:r>
                        <a:rPr lang="en-US" dirty="0" smtClean="0"/>
                        <a:t>Cedar Point</a:t>
                      </a:r>
                      <a:endParaRPr lang="en-US" dirty="0"/>
                    </a:p>
                  </a:txBody>
                  <a:tcPr/>
                </a:tc>
                <a:tc>
                  <a:txBody>
                    <a:bodyPr/>
                    <a:lstStyle/>
                    <a:p>
                      <a:r>
                        <a:rPr lang="en-US" dirty="0" smtClean="0"/>
                        <a:t>Ohio</a:t>
                      </a:r>
                      <a:endParaRPr lang="en-US" dirty="0"/>
                    </a:p>
                  </a:txBody>
                  <a:tcPr/>
                </a:tc>
              </a:tr>
              <a:tr h="378639">
                <a:tc>
                  <a:txBody>
                    <a:bodyPr/>
                    <a:lstStyle/>
                    <a:p>
                      <a:r>
                        <a:rPr lang="en-US" dirty="0" smtClean="0"/>
                        <a:t>5</a:t>
                      </a:r>
                      <a:endParaRPr lang="en-US" dirty="0"/>
                    </a:p>
                  </a:txBody>
                  <a:tcPr/>
                </a:tc>
                <a:tc>
                  <a:txBody>
                    <a:bodyPr/>
                    <a:lstStyle/>
                    <a:p>
                      <a:r>
                        <a:rPr lang="en-US" dirty="0" smtClean="0"/>
                        <a:t>90</a:t>
                      </a:r>
                      <a:endParaRPr lang="en-US" dirty="0"/>
                    </a:p>
                  </a:txBody>
                  <a:tcPr/>
                </a:tc>
                <a:tc>
                  <a:txBody>
                    <a:bodyPr/>
                    <a:lstStyle/>
                    <a:p>
                      <a:r>
                        <a:rPr lang="en-US" dirty="0" smtClean="0"/>
                        <a:t>Intimidator</a:t>
                      </a:r>
                      <a:endParaRPr lang="en-US" dirty="0"/>
                    </a:p>
                  </a:txBody>
                  <a:tcPr/>
                </a:tc>
                <a:tc>
                  <a:txBody>
                    <a:bodyPr/>
                    <a:lstStyle/>
                    <a:p>
                      <a:r>
                        <a:rPr lang="en-US" dirty="0" smtClean="0"/>
                        <a:t>Kings Dominion </a:t>
                      </a:r>
                      <a:endParaRPr lang="en-US" dirty="0"/>
                    </a:p>
                  </a:txBody>
                  <a:tcPr/>
                </a:tc>
                <a:tc>
                  <a:txBody>
                    <a:bodyPr/>
                    <a:lstStyle/>
                    <a:p>
                      <a:r>
                        <a:rPr lang="en-US" baseline="0" dirty="0" smtClean="0"/>
                        <a:t> Virginia</a:t>
                      </a:r>
                      <a:endParaRPr lang="en-US" dirty="0"/>
                    </a:p>
                  </a:txBody>
                  <a:tcPr/>
                </a:tc>
              </a:tr>
              <a:tr h="370840">
                <a:tc>
                  <a:txBody>
                    <a:bodyPr/>
                    <a:lstStyle/>
                    <a:p>
                      <a:r>
                        <a:rPr lang="en-US" dirty="0" smtClean="0"/>
                        <a:t>6</a:t>
                      </a:r>
                      <a:endParaRPr lang="en-US" dirty="0"/>
                    </a:p>
                  </a:txBody>
                  <a:tcPr/>
                </a:tc>
                <a:tc>
                  <a:txBody>
                    <a:bodyPr/>
                    <a:lstStyle/>
                    <a:p>
                      <a:r>
                        <a:rPr lang="en-US" dirty="0" smtClean="0"/>
                        <a:t>85</a:t>
                      </a:r>
                      <a:endParaRPr lang="en-US" dirty="0"/>
                    </a:p>
                  </a:txBody>
                  <a:tcPr/>
                </a:tc>
                <a:tc>
                  <a:txBody>
                    <a:bodyPr/>
                    <a:lstStyle/>
                    <a:p>
                      <a:r>
                        <a:rPr lang="en-US" dirty="0" smtClean="0"/>
                        <a:t>Goliath</a:t>
                      </a:r>
                      <a:endParaRPr lang="en-US" dirty="0"/>
                    </a:p>
                  </a:txBody>
                  <a:tcPr/>
                </a:tc>
                <a:tc>
                  <a:txBody>
                    <a:bodyPr/>
                    <a:lstStyle/>
                    <a:p>
                      <a:r>
                        <a:rPr lang="en-US" dirty="0" smtClean="0"/>
                        <a:t>Six Flags</a:t>
                      </a:r>
                      <a:endParaRPr lang="en-US" dirty="0"/>
                    </a:p>
                  </a:txBody>
                  <a:tcPr/>
                </a:tc>
                <a:tc>
                  <a:txBody>
                    <a:bodyPr/>
                    <a:lstStyle/>
                    <a:p>
                      <a:r>
                        <a:rPr lang="en-US" dirty="0" smtClean="0"/>
                        <a:t>California</a:t>
                      </a:r>
                      <a:endParaRPr lang="en-US" dirty="0"/>
                    </a:p>
                  </a:txBody>
                  <a:tcPr/>
                </a:tc>
              </a:tr>
              <a:tr h="370840">
                <a:tc>
                  <a:txBody>
                    <a:bodyPr/>
                    <a:lstStyle/>
                    <a:p>
                      <a:r>
                        <a:rPr lang="en-US" dirty="0" smtClean="0"/>
                        <a:t>7</a:t>
                      </a:r>
                      <a:endParaRPr lang="en-US" dirty="0"/>
                    </a:p>
                  </a:txBody>
                  <a:tcPr/>
                </a:tc>
                <a:tc>
                  <a:txBody>
                    <a:bodyPr/>
                    <a:lstStyle/>
                    <a:p>
                      <a:r>
                        <a:rPr lang="en-US" dirty="0" smtClean="0"/>
                        <a:t>85</a:t>
                      </a:r>
                      <a:endParaRPr lang="en-US" dirty="0"/>
                    </a:p>
                  </a:txBody>
                  <a:tcPr/>
                </a:tc>
                <a:tc>
                  <a:txBody>
                    <a:bodyPr/>
                    <a:lstStyle/>
                    <a:p>
                      <a:r>
                        <a:rPr lang="en-US" dirty="0" smtClean="0"/>
                        <a:t>Phantoms Revenge</a:t>
                      </a:r>
                      <a:endParaRPr lang="en-US" dirty="0"/>
                    </a:p>
                  </a:txBody>
                  <a:tcPr/>
                </a:tc>
                <a:tc>
                  <a:txBody>
                    <a:bodyPr/>
                    <a:lstStyle/>
                    <a:p>
                      <a:r>
                        <a:rPr lang="en-US" dirty="0" smtClean="0"/>
                        <a:t>Kenny wood</a:t>
                      </a:r>
                      <a:endParaRPr lang="en-US" dirty="0"/>
                    </a:p>
                  </a:txBody>
                  <a:tcPr/>
                </a:tc>
                <a:tc>
                  <a:txBody>
                    <a:bodyPr/>
                    <a:lstStyle/>
                    <a:p>
                      <a:r>
                        <a:rPr lang="en-US" dirty="0" smtClean="0"/>
                        <a:t>Pennsylvania</a:t>
                      </a:r>
                      <a:endParaRPr lang="en-US" dirty="0"/>
                    </a:p>
                  </a:txBody>
                  <a:tcPr/>
                </a:tc>
              </a:tr>
              <a:tr h="370840">
                <a:tc>
                  <a:txBody>
                    <a:bodyPr/>
                    <a:lstStyle/>
                    <a:p>
                      <a:r>
                        <a:rPr lang="en-US" dirty="0" smtClean="0"/>
                        <a:t>8</a:t>
                      </a:r>
                      <a:endParaRPr lang="en-US" dirty="0"/>
                    </a:p>
                  </a:txBody>
                  <a:tcPr/>
                </a:tc>
                <a:tc>
                  <a:txBody>
                    <a:bodyPr/>
                    <a:lstStyle/>
                    <a:p>
                      <a:r>
                        <a:rPr lang="en-US" dirty="0" smtClean="0"/>
                        <a:t>85</a:t>
                      </a:r>
                      <a:endParaRPr lang="en-US" dirty="0"/>
                    </a:p>
                  </a:txBody>
                  <a:tcPr/>
                </a:tc>
                <a:tc>
                  <a:txBody>
                    <a:bodyPr/>
                    <a:lstStyle/>
                    <a:p>
                      <a:r>
                        <a:rPr lang="en-US" dirty="0" smtClean="0"/>
                        <a:t>Titan</a:t>
                      </a:r>
                      <a:endParaRPr lang="en-US" dirty="0"/>
                    </a:p>
                  </a:txBody>
                  <a:tcPr/>
                </a:tc>
                <a:tc>
                  <a:txBody>
                    <a:bodyPr/>
                    <a:lstStyle/>
                    <a:p>
                      <a:r>
                        <a:rPr lang="en-US" dirty="0" smtClean="0"/>
                        <a:t>Six Flags</a:t>
                      </a:r>
                      <a:endParaRPr lang="en-US" dirty="0"/>
                    </a:p>
                  </a:txBody>
                  <a:tcPr/>
                </a:tc>
                <a:tc>
                  <a:txBody>
                    <a:bodyPr/>
                    <a:lstStyle/>
                    <a:p>
                      <a:r>
                        <a:rPr lang="en-US" dirty="0" smtClean="0"/>
                        <a:t>Texas</a:t>
                      </a:r>
                      <a:endParaRPr lang="en-US" dirty="0"/>
                    </a:p>
                  </a:txBody>
                  <a:tcPr/>
                </a:tc>
              </a:tr>
              <a:tr h="370840">
                <a:tc>
                  <a:txBody>
                    <a:bodyPr/>
                    <a:lstStyle/>
                    <a:p>
                      <a:r>
                        <a:rPr lang="en-US" dirty="0" smtClean="0"/>
                        <a:t>9</a:t>
                      </a:r>
                      <a:endParaRPr lang="en-US" dirty="0"/>
                    </a:p>
                  </a:txBody>
                  <a:tcPr/>
                </a:tc>
                <a:tc>
                  <a:txBody>
                    <a:bodyPr/>
                    <a:lstStyle/>
                    <a:p>
                      <a:r>
                        <a:rPr lang="en-US" dirty="0" smtClean="0"/>
                        <a:t>78</a:t>
                      </a:r>
                      <a:endParaRPr lang="en-US" dirty="0"/>
                    </a:p>
                  </a:txBody>
                  <a:tcPr/>
                </a:tc>
                <a:tc>
                  <a:txBody>
                    <a:bodyPr/>
                    <a:lstStyle/>
                    <a:p>
                      <a:r>
                        <a:rPr lang="en-US" dirty="0" smtClean="0"/>
                        <a:t>Son of Beast</a:t>
                      </a:r>
                      <a:endParaRPr lang="en-US" dirty="0"/>
                    </a:p>
                  </a:txBody>
                  <a:tcPr/>
                </a:tc>
                <a:tc>
                  <a:txBody>
                    <a:bodyPr/>
                    <a:lstStyle/>
                    <a:p>
                      <a:r>
                        <a:rPr lang="en-US" dirty="0" smtClean="0"/>
                        <a:t>Kings Island</a:t>
                      </a:r>
                      <a:endParaRPr lang="en-US" dirty="0"/>
                    </a:p>
                  </a:txBody>
                  <a:tcPr/>
                </a:tc>
                <a:tc>
                  <a:txBody>
                    <a:bodyPr/>
                    <a:lstStyle/>
                    <a:p>
                      <a:r>
                        <a:rPr lang="en-US" dirty="0" smtClean="0"/>
                        <a:t>Ohio</a:t>
                      </a:r>
                      <a:endParaRPr lang="en-US" dirty="0"/>
                    </a:p>
                  </a:txBody>
                  <a:tcPr/>
                </a:tc>
              </a:tr>
              <a:tr h="370840">
                <a:tc>
                  <a:txBody>
                    <a:bodyPr/>
                    <a:lstStyle/>
                    <a:p>
                      <a:r>
                        <a:rPr lang="en-US" dirty="0" smtClean="0"/>
                        <a:t>10</a:t>
                      </a:r>
                      <a:endParaRPr lang="en-US" dirty="0"/>
                    </a:p>
                  </a:txBody>
                  <a:tcPr/>
                </a:tc>
                <a:tc>
                  <a:txBody>
                    <a:bodyPr/>
                    <a:lstStyle/>
                    <a:p>
                      <a:r>
                        <a:rPr lang="en-US" dirty="0" smtClean="0"/>
                        <a:t>74</a:t>
                      </a:r>
                      <a:endParaRPr lang="en-US" dirty="0"/>
                    </a:p>
                  </a:txBody>
                  <a:tcPr/>
                </a:tc>
                <a:tc>
                  <a:txBody>
                    <a:bodyPr/>
                    <a:lstStyle/>
                    <a:p>
                      <a:r>
                        <a:rPr lang="en-US" dirty="0" smtClean="0"/>
                        <a:t>El Toro</a:t>
                      </a:r>
                      <a:endParaRPr lang="en-US" dirty="0"/>
                    </a:p>
                  </a:txBody>
                  <a:tcPr/>
                </a:tc>
                <a:tc>
                  <a:txBody>
                    <a:bodyPr/>
                    <a:lstStyle/>
                    <a:p>
                      <a:r>
                        <a:rPr lang="en-US" dirty="0" err="1" smtClean="0"/>
                        <a:t>SixFlags</a:t>
                      </a:r>
                      <a:endParaRPr lang="en-US" dirty="0"/>
                    </a:p>
                  </a:txBody>
                  <a:tcPr/>
                </a:tc>
                <a:tc>
                  <a:txBody>
                    <a:bodyPr/>
                    <a:lstStyle/>
                    <a:p>
                      <a:r>
                        <a:rPr lang="en-US" dirty="0" smtClean="0"/>
                        <a:t>New Jersey</a:t>
                      </a:r>
                      <a:endParaRPr lang="en-US" dirty="0"/>
                    </a:p>
                  </a:txBody>
                  <a:tcPr/>
                </a:tc>
              </a:tr>
            </a:tbl>
          </a:graphicData>
        </a:graphic>
      </p:graphicFrame>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921841"/>
            <a:ext cx="1676400" cy="476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241713608"/>
      </p:ext>
    </p:extLst>
  </p:cSld>
  <p:clrMapOvr>
    <a:masterClrMapping/>
  </p:clrMapOvr>
  <mc:AlternateContent xmlns:mc="http://schemas.openxmlformats.org/markup-compatibility/2006">
    <mc:Choice xmlns:p14="http://schemas.microsoft.com/office/powerpoint/2010/main" Requires="p14">
      <p:transition spd="slow" p14:dur="1200" advTm="25416">
        <p:dissolve/>
      </p:transition>
    </mc:Choice>
    <mc:Fallback>
      <p:transition spd="slow" advTm="25416">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304800"/>
            <a:ext cx="7543800" cy="1754326"/>
          </a:xfrm>
          <a:prstGeom prst="rect">
            <a:avLst/>
          </a:prstGeom>
          <a:noFill/>
        </p:spPr>
        <p:txBody>
          <a:bodyPr wrap="square" rtlCol="0">
            <a:spAutoFit/>
          </a:bodyPr>
          <a:lstStyle/>
          <a:p>
            <a:pPr algn="ctr"/>
            <a:r>
              <a:rPr lang="en-US" sz="5400" dirty="0" smtClean="0">
                <a:latin typeface="Arnprior" pitchFamily="2" charset="0"/>
              </a:rPr>
              <a:t>Roller Coasters in Action</a:t>
            </a:r>
            <a:endParaRPr lang="en-US" sz="5400" dirty="0">
              <a:latin typeface="Arnprior" pitchFamily="2" charset="0"/>
            </a:endParaRPr>
          </a:p>
        </p:txBody>
      </p:sp>
      <p:pic>
        <p:nvPicPr>
          <p:cNvPr id="3" name="RkWTfOzIqDM?version=3&amp;hl=en_US"/>
          <p:cNvPicPr>
            <a:picLocks noRot="1" noChangeAspect="1"/>
          </p:cNvPicPr>
          <p:nvPr>
            <a:videoFile r:link="rId2"/>
          </p:nvPr>
        </p:nvPicPr>
        <p:blipFill>
          <a:blip r:embed="rId5"/>
          <a:stretch>
            <a:fillRect/>
          </a:stretch>
        </p:blipFill>
        <p:spPr>
          <a:xfrm>
            <a:off x="685800" y="2059126"/>
            <a:ext cx="3048000" cy="2286000"/>
          </a:xfrm>
          <a:prstGeom prst="rect">
            <a:avLst/>
          </a:prstGeom>
        </p:spPr>
      </p:pic>
      <p:pic>
        <p:nvPicPr>
          <p:cNvPr id="4" name="LbN3NU4hIZg?version=3&amp;hl=en_US"/>
          <p:cNvPicPr>
            <a:picLocks noRot="1" noChangeAspect="1"/>
          </p:cNvPicPr>
          <p:nvPr>
            <a:videoFile r:link="rId3"/>
          </p:nvPr>
        </p:nvPicPr>
        <p:blipFill>
          <a:blip r:embed="rId5"/>
          <a:stretch>
            <a:fillRect/>
          </a:stretch>
        </p:blipFill>
        <p:spPr>
          <a:xfrm>
            <a:off x="5181600" y="2059126"/>
            <a:ext cx="3048000" cy="2286000"/>
          </a:xfrm>
          <a:prstGeom prst="rect">
            <a:avLst/>
          </a:prstGeom>
        </p:spPr>
      </p:pic>
      <p:sp>
        <p:nvSpPr>
          <p:cNvPr id="5" name="TextBox 4"/>
          <p:cNvSpPr txBox="1"/>
          <p:nvPr/>
        </p:nvSpPr>
        <p:spPr>
          <a:xfrm>
            <a:off x="685800" y="4345126"/>
            <a:ext cx="7620000" cy="369332"/>
          </a:xfrm>
          <a:prstGeom prst="rect">
            <a:avLst/>
          </a:prstGeom>
          <a:noFill/>
        </p:spPr>
        <p:txBody>
          <a:bodyPr wrap="square" rtlCol="0">
            <a:spAutoFit/>
          </a:bodyPr>
          <a:lstStyle/>
          <a:p>
            <a:r>
              <a:rPr lang="en-US" dirty="0" smtClean="0"/>
              <a:t>King Da KA				Top Thrill Dragster</a:t>
            </a:r>
            <a:endParaRPr lang="en-US" dirty="0"/>
          </a:p>
        </p:txBody>
      </p:sp>
    </p:spTree>
    <p:custDataLst>
      <p:tags r:id="rId1"/>
    </p:custDataLst>
    <p:extLst>
      <p:ext uri="{BB962C8B-B14F-4D97-AF65-F5344CB8AC3E}">
        <p14:creationId xmlns:p14="http://schemas.microsoft.com/office/powerpoint/2010/main" val="871621051"/>
      </p:ext>
    </p:extLst>
  </p:cSld>
  <p:clrMapOvr>
    <a:masterClrMapping/>
  </p:clrMapOvr>
  <mc:AlternateContent xmlns:mc="http://schemas.openxmlformats.org/markup-compatibility/2006">
    <mc:Choice xmlns:p14="http://schemas.microsoft.com/office/powerpoint/2010/main" Requires="p14">
      <p:transition spd="slow" p14:dur="2500" advTm="9555">
        <p:checker/>
      </p:transition>
    </mc:Choice>
    <mc:Fallback>
      <p:transition spd="slow" advTm="9555">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par>
                          <p:cTn id="7" fill="hold">
                            <p:stCondLst>
                              <p:cond delay="0"/>
                            </p:stCondLst>
                            <p:childTnLst>
                              <p:par>
                                <p:cTn id="8" presetID="1" presetClass="mediacall" presetSubtype="0" fill="hold" nodeType="afterEffect">
                                  <p:stCondLst>
                                    <p:cond delay="0"/>
                                  </p:stCondLst>
                                  <p:childTnLst>
                                    <p:cmd type="call" cmd="playFrom(0.0)">
                                      <p:cBhvr>
                                        <p:cTn id="9" dur="1" fill="hold"/>
                                        <p:tgtEl>
                                          <p:spTgt spid="4"/>
                                        </p:tgtEl>
                                      </p:cBhvr>
                                    </p:cmd>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p:cMediaNode vol="80000">
                <p:cTn id="16" fill="hold" display="0">
                  <p:stCondLst>
                    <p:cond delay="indefinite"/>
                  </p:stCondLst>
                </p:cTn>
                <p:tgtEl>
                  <p:spTgt spid="3"/>
                </p:tgtEl>
              </p:cMediaNode>
            </p:video>
            <p:video>
              <p:cMediaNode vol="80000">
                <p:cTn id="17" fill="hold" display="0">
                  <p:stCondLst>
                    <p:cond delay="indefinite"/>
                  </p:stCondLst>
                </p:cTn>
                <p:tgtEl>
                  <p:spTgt spid="4"/>
                </p:tgtEl>
              </p:cMediaNode>
            </p:video>
          </p:childTnLst>
        </p:cTn>
      </p:par>
    </p:tnLst>
  </p:timing>
  <p:extLst mod="1"/>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76200"/>
            <a:ext cx="8610600" cy="4401205"/>
          </a:xfrm>
          <a:prstGeom prst="rect">
            <a:avLst/>
          </a:prstGeom>
          <a:noFill/>
        </p:spPr>
        <p:txBody>
          <a:bodyPr wrap="square" rtlCol="0">
            <a:spAutoFit/>
          </a:bodyPr>
          <a:lstStyle/>
          <a:p>
            <a:r>
              <a:rPr lang="en-US" sz="4000" dirty="0" smtClean="0"/>
              <a:t>Roller Coaster are some of the most fun and exciting things in the world.  I have been on countless coasters.  This summer I went on Mind Eraser, and Batman.  When your on roller coasters you have adrenaline running though you and it is so much fun.</a:t>
            </a:r>
            <a:endParaRPr lang="en-US" sz="40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64820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883274454"/>
      </p:ext>
    </p:extLst>
  </p:cSld>
  <p:clrMapOvr>
    <a:masterClrMapping/>
  </p:clrMapOvr>
  <mc:AlternateContent xmlns:mc="http://schemas.openxmlformats.org/markup-compatibility/2006">
    <mc:Choice xmlns:p14="http://schemas.microsoft.com/office/powerpoint/2010/main" Requires="p14">
      <p:transition spd="slow" p14:dur="1600" advTm="10197">
        <p:blinds dir="vert"/>
      </p:transition>
    </mc:Choice>
    <mc:Fallback>
      <p:transition spd="slow" advTm="10197">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wipe(down)">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mph" presetSubtype="0" fill="remove" nodeType="clickEffect">
                                  <p:stCondLst>
                                    <p:cond delay="0"/>
                                  </p:stCondLst>
                                  <p:childTnLst>
                                    <p:animClr clrSpc="rgb" dir="cw">
                                      <p:cBhvr override="childStyle">
                                        <p:cTn id="11" dur="250" autoRev="1" fill="remove"/>
                                        <p:tgtEl>
                                          <p:spTgt spid="2">
                                            <p:txEl>
                                              <p:pRg st="0" end="0"/>
                                            </p:txEl>
                                          </p:spTgt>
                                        </p:tgtEl>
                                        <p:attrNameLst>
                                          <p:attrName>style.color</p:attrName>
                                        </p:attrNameLst>
                                      </p:cBhvr>
                                      <p:to>
                                        <a:schemeClr val="bg1"/>
                                      </p:to>
                                    </p:animClr>
                                    <p:animClr clrSpc="rgb" dir="cw">
                                      <p:cBhvr>
                                        <p:cTn id="12" dur="250" autoRev="1" fill="remove"/>
                                        <p:tgtEl>
                                          <p:spTgt spid="2">
                                            <p:txEl>
                                              <p:pRg st="0" end="0"/>
                                            </p:txEl>
                                          </p:spTgt>
                                        </p:tgtEl>
                                        <p:attrNameLst>
                                          <p:attrName>fillcolor</p:attrName>
                                        </p:attrNameLst>
                                      </p:cBhvr>
                                      <p:to>
                                        <a:schemeClr val="bg1"/>
                                      </p:to>
                                    </p:animClr>
                                    <p:set>
                                      <p:cBhvr>
                                        <p:cTn id="13" dur="250" autoRev="1" fill="remove"/>
                                        <p:tgtEl>
                                          <p:spTgt spid="2">
                                            <p:txEl>
                                              <p:pRg st="0" end="0"/>
                                            </p:txEl>
                                          </p:spTgt>
                                        </p:tgtEl>
                                        <p:attrNameLst>
                                          <p:attrName>fill.type</p:attrName>
                                        </p:attrNameLst>
                                      </p:cBhvr>
                                      <p:to>
                                        <p:strVal val="solid"/>
                                      </p:to>
                                    </p:set>
                                    <p:set>
                                      <p:cBhvr>
                                        <p:cTn id="14" dur="250" autoRev="1" fill="remove"/>
                                        <p:tgtEl>
                                          <p:spTgt spid="2">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7"/>
</p:tagLst>
</file>

<file path=ppt/tags/tag2.xml><?xml version="1.0" encoding="utf-8"?>
<p:tagLst xmlns:a="http://schemas.openxmlformats.org/drawingml/2006/main" xmlns:r="http://schemas.openxmlformats.org/officeDocument/2006/relationships" xmlns:p="http://schemas.openxmlformats.org/presentationml/2006/main">
  <p:tag name="TIMING" val="|8.4"/>
</p:tagLst>
</file>

<file path=ppt/tags/tag3.xml><?xml version="1.0" encoding="utf-8"?>
<p:tagLst xmlns:a="http://schemas.openxmlformats.org/drawingml/2006/main" xmlns:r="http://schemas.openxmlformats.org/officeDocument/2006/relationships" xmlns:p="http://schemas.openxmlformats.org/presentationml/2006/main">
  <p:tag name="TIMING" val="|17.4"/>
</p:tagLst>
</file>

<file path=ppt/tags/tag4.xml><?xml version="1.0" encoding="utf-8"?>
<p:tagLst xmlns:a="http://schemas.openxmlformats.org/drawingml/2006/main" xmlns:r="http://schemas.openxmlformats.org/officeDocument/2006/relationships" xmlns:p="http://schemas.openxmlformats.org/presentationml/2006/main">
  <p:tag name="TIMING" val="|1.4|32.6"/>
</p:tagLst>
</file>

<file path=ppt/tags/tag5.xml><?xml version="1.0" encoding="utf-8"?>
<p:tagLst xmlns:a="http://schemas.openxmlformats.org/drawingml/2006/main" xmlns:r="http://schemas.openxmlformats.org/officeDocument/2006/relationships" xmlns:p="http://schemas.openxmlformats.org/presentationml/2006/main">
  <p:tag name="TIMING" val="|30.9"/>
</p:tagLst>
</file>

<file path=ppt/tags/tag6.xml><?xml version="1.0" encoding="utf-8"?>
<p:tagLst xmlns:a="http://schemas.openxmlformats.org/drawingml/2006/main" xmlns:r="http://schemas.openxmlformats.org/officeDocument/2006/relationships" xmlns:p="http://schemas.openxmlformats.org/presentationml/2006/main">
  <p:tag name="TIMING" val="|22.6"/>
</p:tagLst>
</file>

<file path=ppt/tags/tag7.xml><?xml version="1.0" encoding="utf-8"?>
<p:tagLst xmlns:a="http://schemas.openxmlformats.org/drawingml/2006/main" xmlns:r="http://schemas.openxmlformats.org/officeDocument/2006/relationships" xmlns:p="http://schemas.openxmlformats.org/presentationml/2006/main">
  <p:tag name="TIMING" val="|2"/>
</p:tagLst>
</file>

<file path=ppt/tags/tag8.xml><?xml version="1.0" encoding="utf-8"?>
<p:tagLst xmlns:a="http://schemas.openxmlformats.org/drawingml/2006/main" xmlns:r="http://schemas.openxmlformats.org/officeDocument/2006/relationships" xmlns:p="http://schemas.openxmlformats.org/presentationml/2006/main">
  <p:tag name="TIMING" val="|7.2|1.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TotalTime>
  <Words>468</Words>
  <Application>Microsoft Office PowerPoint</Application>
  <PresentationFormat>On-screen Show (4:3)</PresentationFormat>
  <Paragraphs>136</Paragraphs>
  <Slides>8</Slides>
  <Notes>0</Notes>
  <HiddenSlides>0</HiddenSlides>
  <MMClips>2</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13</cp:revision>
  <dcterms:created xsi:type="dcterms:W3CDTF">2012-01-11T17:43:35Z</dcterms:created>
  <dcterms:modified xsi:type="dcterms:W3CDTF">2012-01-24T17:54:59Z</dcterms:modified>
</cp:coreProperties>
</file>