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100" d="100"/>
          <a:sy n="100" d="100"/>
        </p:scale>
        <p:origin x="-294"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BACA178-A3F9-4BDB-B334-F8C25690550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166491754"/>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ACA178-A3F9-4BDB-B334-F8C25690550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3453892275"/>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ACA178-A3F9-4BDB-B334-F8C25690550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752505575"/>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BACA178-A3F9-4BDB-B334-F8C25690550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1004981368"/>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ACA178-A3F9-4BDB-B334-F8C25690550A}" type="datetimeFigureOut">
              <a:rPr lang="en-US" smtClean="0"/>
              <a:t>1/24/2012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2406352442"/>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BACA178-A3F9-4BDB-B334-F8C25690550A}"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1321297450"/>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ACA178-A3F9-4BDB-B334-F8C25690550A}" type="datetimeFigureOut">
              <a:rPr lang="en-US" smtClean="0"/>
              <a:t>1/24/2012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2519489935"/>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BACA178-A3F9-4BDB-B334-F8C25690550A}" type="datetimeFigureOut">
              <a:rPr lang="en-US" smtClean="0"/>
              <a:t>1/24/2012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2981782317"/>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ACA178-A3F9-4BDB-B334-F8C25690550A}" type="datetimeFigureOut">
              <a:rPr lang="en-US" smtClean="0"/>
              <a:t>1/24/2012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2534358898"/>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ACA178-A3F9-4BDB-B334-F8C25690550A}"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2697648638"/>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BACA178-A3F9-4BDB-B334-F8C25690550A}" type="datetimeFigureOut">
              <a:rPr lang="en-US" smtClean="0"/>
              <a:t>1/24/2012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326413-DBBC-4743-B55C-4A0F82DCDD8D}" type="slidenum">
              <a:rPr lang="en-US" smtClean="0"/>
              <a:t>‹#›</a:t>
            </a:fld>
            <a:endParaRPr lang="en-US"/>
          </a:p>
        </p:txBody>
      </p:sp>
    </p:spTree>
    <p:extLst>
      <p:ext uri="{BB962C8B-B14F-4D97-AF65-F5344CB8AC3E}">
        <p14:creationId xmlns:p14="http://schemas.microsoft.com/office/powerpoint/2010/main" val="2311578634"/>
      </p:ext>
    </p:extLst>
  </p:cSld>
  <p:clrMapOvr>
    <a:masterClrMapping/>
  </p:clrMapOvr>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0000">
            <a:alpha val="9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ACA178-A3F9-4BDB-B334-F8C25690550A}" type="datetimeFigureOut">
              <a:rPr lang="en-US" smtClean="0"/>
              <a:t>1/24/2012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326413-DBBC-4743-B55C-4A0F82DCDD8D}" type="slidenum">
              <a:rPr lang="en-US" smtClean="0"/>
              <a:t>‹#›</a:t>
            </a:fld>
            <a:endParaRPr lang="en-US"/>
          </a:p>
        </p:txBody>
      </p:sp>
    </p:spTree>
    <p:extLst>
      <p:ext uri="{BB962C8B-B14F-4D97-AF65-F5344CB8AC3E}">
        <p14:creationId xmlns:p14="http://schemas.microsoft.com/office/powerpoint/2010/main" val="19152259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593">
        <p:checker/>
      </p:transition>
    </mc:Choice>
    <mc:Fallback xmlns="">
      <p:transition spd="slow" advTm="593">
        <p:checker/>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http://www.youtube.com/v/Vw8eNZ0qj9I?version=3&amp;hl=en_US" TargetMode="External"/><Relationship Id="rId1" Type="http://schemas.openxmlformats.org/officeDocument/2006/relationships/tags" Target="../tags/tag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tags" Target="../tags/tag10.xml"/><Relationship Id="rId5" Type="http://schemas.openxmlformats.org/officeDocument/2006/relationships/image" Target="../media/image6.png"/><Relationship Id="rId4" Type="http://schemas.openxmlformats.org/officeDocument/2006/relationships/slide" Target="slide5.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tags" Target="../tags/tag11.xml"/><Relationship Id="rId5" Type="http://schemas.openxmlformats.org/officeDocument/2006/relationships/image" Target="../media/image7.wmf"/><Relationship Id="rId4" Type="http://schemas.openxmlformats.org/officeDocument/2006/relationships/slide" Target="slide5.xml"/></Relationships>
</file>

<file path=ppt/slides/_rels/slide1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Layout" Target="../slideLayouts/slideLayout7.xml"/><Relationship Id="rId1" Type="http://schemas.openxmlformats.org/officeDocument/2006/relationships/tags" Target="../tags/tag1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Layout" Target="../slideLayouts/slideLayout7.xml"/><Relationship Id="rId1" Type="http://schemas.openxmlformats.org/officeDocument/2006/relationships/tags" Target="../tags/tag6.xml"/><Relationship Id="rId5" Type="http://schemas.openxmlformats.org/officeDocument/2006/relationships/slide" Target="slide10.xml"/><Relationship Id="rId4" Type="http://schemas.openxmlformats.org/officeDocument/2006/relationships/slide" Target="slide9.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9296400" cy="923330"/>
          </a:xfrm>
          <a:prstGeom prst="rect">
            <a:avLst/>
          </a:prstGeom>
          <a:noFill/>
        </p:spPr>
        <p:txBody>
          <a:bodyPr wrap="square" rtlCol="0">
            <a:spAutoFit/>
          </a:bodyPr>
          <a:lstStyle/>
          <a:p>
            <a:pPr algn="ctr"/>
            <a:r>
              <a:rPr lang="en-US" sz="5400" dirty="0" smtClean="0">
                <a:latin typeface="Agency FB" pitchFamily="34" charset="0"/>
              </a:rPr>
              <a:t>How To Play Checkers</a:t>
            </a:r>
            <a:endParaRPr lang="en-US" sz="5400" dirty="0">
              <a:latin typeface="Agency FB" pitchFamily="34" charset="0"/>
            </a:endParaRPr>
          </a:p>
        </p:txBody>
      </p:sp>
      <p:sp>
        <p:nvSpPr>
          <p:cNvPr id="3" name="TextBox 2"/>
          <p:cNvSpPr txBox="1"/>
          <p:nvPr/>
        </p:nvSpPr>
        <p:spPr>
          <a:xfrm>
            <a:off x="152400" y="999530"/>
            <a:ext cx="8839200" cy="1446550"/>
          </a:xfrm>
          <a:prstGeom prst="rect">
            <a:avLst/>
          </a:prstGeom>
          <a:noFill/>
        </p:spPr>
        <p:txBody>
          <a:bodyPr wrap="square" rtlCol="0">
            <a:spAutoFit/>
          </a:bodyPr>
          <a:lstStyle/>
          <a:p>
            <a:r>
              <a:rPr lang="en-US" sz="4400" dirty="0" smtClean="0">
                <a:latin typeface="Agency FB" pitchFamily="34" charset="0"/>
              </a:rPr>
              <a:t>This Presentation on how to play one of the oldest and most popular games in history.</a:t>
            </a:r>
            <a:endParaRPr lang="en-US" sz="4400" dirty="0">
              <a:latin typeface="Agency FB" pitchFamily="34" charset="0"/>
            </a:endParaRPr>
          </a:p>
        </p:txBody>
      </p:sp>
      <p:sp>
        <p:nvSpPr>
          <p:cNvPr id="4" name="TextBox 3"/>
          <p:cNvSpPr txBox="1"/>
          <p:nvPr/>
        </p:nvSpPr>
        <p:spPr>
          <a:xfrm>
            <a:off x="7391400" y="5928450"/>
            <a:ext cx="1752600" cy="923330"/>
          </a:xfrm>
          <a:prstGeom prst="rect">
            <a:avLst/>
          </a:prstGeom>
          <a:noFill/>
        </p:spPr>
        <p:txBody>
          <a:bodyPr wrap="square" rtlCol="0">
            <a:spAutoFit/>
          </a:bodyPr>
          <a:lstStyle/>
          <a:p>
            <a:r>
              <a:rPr lang="en-US" dirty="0" smtClean="0"/>
              <a:t>Gage </a:t>
            </a:r>
            <a:r>
              <a:rPr lang="en-US" dirty="0" err="1" smtClean="0"/>
              <a:t>Holzhauer</a:t>
            </a:r>
            <a:endParaRPr lang="en-US" dirty="0" smtClean="0"/>
          </a:p>
          <a:p>
            <a:r>
              <a:rPr lang="en-US" dirty="0" smtClean="0"/>
              <a:t>Checkers</a:t>
            </a:r>
          </a:p>
          <a:p>
            <a:r>
              <a:rPr lang="en-US" dirty="0" smtClean="0"/>
              <a:t>1/18/12</a:t>
            </a:r>
            <a:endParaRPr lang="en-US" dirty="0"/>
          </a:p>
        </p:txBody>
      </p:sp>
      <p:pic>
        <p:nvPicPr>
          <p:cNvPr id="5" name="Vw8eNZ0qj9I?version=3&amp;hl=en_US"/>
          <p:cNvPicPr>
            <a:picLocks noRot="1" noChangeAspect="1"/>
          </p:cNvPicPr>
          <p:nvPr>
            <a:videoFile r:link="rId2"/>
          </p:nvPr>
        </p:nvPicPr>
        <p:blipFill>
          <a:blip r:embed="rId4"/>
          <a:stretch>
            <a:fillRect/>
          </a:stretch>
        </p:blipFill>
        <p:spPr>
          <a:xfrm>
            <a:off x="2819400" y="3123188"/>
            <a:ext cx="3048000" cy="2286000"/>
          </a:xfrm>
          <a:prstGeom prst="rect">
            <a:avLst/>
          </a:prstGeom>
        </p:spPr>
      </p:pic>
    </p:spTree>
    <p:custDataLst>
      <p:tags r:id="rId1"/>
    </p:custDataLst>
    <p:extLst>
      <p:ext uri="{BB962C8B-B14F-4D97-AF65-F5344CB8AC3E}">
        <p14:creationId xmlns:p14="http://schemas.microsoft.com/office/powerpoint/2010/main" val="1438986770"/>
      </p:ext>
    </p:extLst>
  </p:cSld>
  <p:clrMapOvr>
    <a:masterClrMapping/>
  </p:clrMapOvr>
  <mc:AlternateContent xmlns:mc="http://schemas.openxmlformats.org/markup-compatibility/2006">
    <mc:Choice xmlns:p14="http://schemas.microsoft.com/office/powerpoint/2010/main" Requires="p14">
      <p:transition spd="slow" p14:dur="2000" advTm="5626">
        <p:checker/>
      </p:transition>
    </mc:Choice>
    <mc:Fallback>
      <p:transition spd="slow" advTm="5626">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video>
              <p:cMediaNode vol="80000">
                <p:cTn id="8" fill="hold" display="0">
                  <p:stCondLst>
                    <p:cond delay="indefinite"/>
                  </p:stCondLst>
                </p:cTn>
                <p:tgtEl>
                  <p:spTgt spid="5"/>
                </p:tgtEl>
              </p:cMediaNode>
            </p:video>
          </p:childTnLst>
        </p:cTn>
      </p:par>
    </p:tnLst>
  </p:timing>
  <p:extLst mod="1"/>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83080" y="3724656"/>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3300984" y="2258568"/>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036320" y="2993136"/>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545080" y="2993136"/>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291840" y="3694176"/>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276600" y="5157216"/>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535936" y="4425696"/>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036320" y="4434840"/>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804416" y="5166360"/>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04800" y="5181600"/>
            <a:ext cx="731520" cy="73152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200" y="6096000"/>
            <a:ext cx="4572000" cy="646331"/>
          </a:xfrm>
          <a:prstGeom prst="rect">
            <a:avLst/>
          </a:prstGeom>
        </p:spPr>
        <p:txBody>
          <a:bodyPr>
            <a:spAutoFit/>
          </a:bodyPr>
          <a:lstStyle/>
          <a:p>
            <a:pPr lvl="0"/>
            <a:r>
              <a:rPr lang="en-US" dirty="0">
                <a:solidFill>
                  <a:prstClr val="black"/>
                </a:solidFill>
              </a:rPr>
              <a:t>Click Here to return to </a:t>
            </a:r>
            <a:r>
              <a:rPr lang="en-US" dirty="0">
                <a:solidFill>
                  <a:prstClr val="black"/>
                </a:solidFill>
                <a:hlinkClick r:id="rId3" action="ppaction://hlinksldjump"/>
              </a:rPr>
              <a:t>Before you begin</a:t>
            </a:r>
            <a:endParaRPr lang="en-US" dirty="0">
              <a:solidFill>
                <a:prstClr val="black"/>
              </a:solidFill>
            </a:endParaRPr>
          </a:p>
          <a:p>
            <a:pPr lvl="0"/>
            <a:r>
              <a:rPr lang="en-US" dirty="0">
                <a:solidFill>
                  <a:prstClr val="black"/>
                </a:solidFill>
              </a:rPr>
              <a:t>Click Here to return to </a:t>
            </a:r>
            <a:r>
              <a:rPr lang="en-US" dirty="0">
                <a:solidFill>
                  <a:prstClr val="black"/>
                </a:solidFill>
                <a:hlinkClick r:id="rId4" action="ppaction://hlinksldjump"/>
              </a:rPr>
              <a:t>The rules of the game</a:t>
            </a:r>
            <a:endParaRPr lang="en-US" dirty="0">
              <a:solidFill>
                <a:prstClr val="black"/>
              </a:solidFill>
            </a:endParaRPr>
          </a:p>
        </p:txBody>
      </p:sp>
      <p:sp>
        <p:nvSpPr>
          <p:cNvPr id="13" name="TextBox 12"/>
          <p:cNvSpPr txBox="1"/>
          <p:nvPr/>
        </p:nvSpPr>
        <p:spPr>
          <a:xfrm>
            <a:off x="228600" y="76200"/>
            <a:ext cx="8610600" cy="769441"/>
          </a:xfrm>
          <a:prstGeom prst="rect">
            <a:avLst/>
          </a:prstGeom>
          <a:noFill/>
        </p:spPr>
        <p:txBody>
          <a:bodyPr wrap="square" rtlCol="0">
            <a:spAutoFit/>
          </a:bodyPr>
          <a:lstStyle/>
          <a:p>
            <a:pPr algn="ctr"/>
            <a:r>
              <a:rPr lang="en-US" sz="4400" dirty="0" smtClean="0">
                <a:latin typeface="Agency FB" pitchFamily="34" charset="0"/>
              </a:rPr>
              <a:t>Double jumping</a:t>
            </a:r>
            <a:endParaRPr lang="en-US" sz="4400" dirty="0">
              <a:latin typeface="Agency FB" pitchFamily="34" charset="0"/>
            </a:endParaRPr>
          </a:p>
        </p:txBody>
      </p:sp>
      <p:sp>
        <p:nvSpPr>
          <p:cNvPr id="14" name="Oval 13"/>
          <p:cNvSpPr/>
          <p:nvPr/>
        </p:nvSpPr>
        <p:spPr>
          <a:xfrm>
            <a:off x="2581656" y="3029712"/>
            <a:ext cx="640080" cy="640080"/>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1082040" y="4480560"/>
            <a:ext cx="640080" cy="640080"/>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350520" y="5257800"/>
            <a:ext cx="640080" cy="640080"/>
          </a:xfrm>
          <a:prstGeom prst="ellipse">
            <a:avLst/>
          </a:prstGeom>
          <a:solidFill>
            <a:schemeClr val="tx1"/>
          </a:solidFill>
          <a:ln w="571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1850136" y="3744780"/>
            <a:ext cx="640080" cy="640080"/>
          </a:xfrm>
          <a:prstGeom prst="ellipse">
            <a:avLst/>
          </a:prstGeom>
          <a:solidFill>
            <a:schemeClr val="tx1"/>
          </a:solidFill>
          <a:ln w="571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urved Connector 18"/>
          <p:cNvCxnSpPr/>
          <p:nvPr/>
        </p:nvCxnSpPr>
        <p:spPr>
          <a:xfrm rot="5400000">
            <a:off x="518017" y="4011715"/>
            <a:ext cx="1335715" cy="1237084"/>
          </a:xfrm>
          <a:prstGeom prst="curvedConnector3">
            <a:avLst>
              <a:gd name="adj1" fmla="val 11664"/>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urved Connector 19"/>
          <p:cNvCxnSpPr/>
          <p:nvPr/>
        </p:nvCxnSpPr>
        <p:spPr>
          <a:xfrm rot="5400000">
            <a:off x="1917293" y="2432405"/>
            <a:ext cx="1524000" cy="1176326"/>
          </a:xfrm>
          <a:prstGeom prst="curvedConnector3">
            <a:avLst>
              <a:gd name="adj1" fmla="val 17600"/>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22320" y="2258568"/>
            <a:ext cx="640080"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228600" y="845641"/>
            <a:ext cx="8382000" cy="1384995"/>
          </a:xfrm>
          <a:prstGeom prst="rect">
            <a:avLst/>
          </a:prstGeom>
          <a:noFill/>
        </p:spPr>
        <p:txBody>
          <a:bodyPr wrap="square" rtlCol="0">
            <a:spAutoFit/>
          </a:bodyPr>
          <a:lstStyle/>
          <a:p>
            <a:r>
              <a:rPr lang="en-US" sz="2800" dirty="0" smtClean="0"/>
              <a:t>In most games you can double or triple jump your opponent's piece a player can keep jumping if they are following the rules but must keep moving diagonal.</a:t>
            </a:r>
            <a:endParaRPr lang="en-US" sz="2800" dirty="0"/>
          </a:p>
        </p:txBody>
      </p:sp>
    </p:spTree>
    <p:custDataLst>
      <p:tags r:id="rId1"/>
    </p:custDataLst>
    <p:extLst>
      <p:ext uri="{BB962C8B-B14F-4D97-AF65-F5344CB8AC3E}">
        <p14:creationId xmlns:p14="http://schemas.microsoft.com/office/powerpoint/2010/main" val="1431908473"/>
      </p:ext>
    </p:extLst>
  </p:cSld>
  <p:clrMapOvr>
    <a:masterClrMapping/>
  </p:clrMapOvr>
  <mc:AlternateContent xmlns:mc="http://schemas.openxmlformats.org/markup-compatibility/2006">
    <mc:Choice xmlns:p14="http://schemas.microsoft.com/office/powerpoint/2010/main" Requires="p14">
      <p:transition spd="slow" p14:dur="2000" advTm="9297">
        <p:checker/>
      </p:transition>
    </mc:Choice>
    <mc:Fallback>
      <p:transition spd="slow" advTm="9297">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6.11111E-6 -4.81481E-6 C -0.00589 -0.00208 -0.01041 -0.00741 -0.01596 -0.01065 C -0.02117 -0.01366 -0.0276 -0.01412 -0.03298 -0.01597 C -0.03697 -0.01574 -0.05329 -0.01551 -0.0611 -0.01343 C -0.07447 -0.00972 -0.09044 0.01574 -0.10208 0.02523 C -0.10451 0.03218 -0.10815 0.03588 -0.1111 0.04259 C -0.1144 0.05023 -0.11631 0.0588 -0.11909 0.06667 C -0.121 0.0787 -0.12586 0.08982 -0.12899 0.10139 C -0.13003 0.11134 -0.13194 0.12083 -0.13298 0.13079 C -0.13385 0.15347 -0.13489 0.17477 -0.1361 0.19745 C -0.13628 0.20185 -0.1394 0.20625 -0.14096 0.20926 C -0.14166 0.21065 -0.14305 0.21343 -0.14305 0.21343 C -0.15433 0.19792 -0.16857 0.18935 -0.18402 0.18403 C -0.20069 0.18495 -0.21093 0.18681 -0.22603 0.18935 C -0.22951 0.20232 -0.22603 0.18773 -0.22603 0.21991 C -0.22603 0.2213 -0.22621 0.2169 -0.22708 0.21597 C -0.22846 0.21458 -0.23037 0.21412 -0.23194 0.21343 C -0.23385 0.21273 -0.24131 0.21111 -0.24305 0.21065 C -0.24878 0.21111 -0.25433 0.21134 -0.26006 0.21204 C -0.26267 0.2125 -0.26614 0.2162 -0.26805 0.21736 C -0.28298 0.22616 -0.29583 0.23195 -0.30798 0.24792 C -0.31301 0.25463 -0.31371 0.26528 -0.31805 0.27199 C -0.32083 0.27639 -0.32708 0.28403 -0.32708 0.28403 C -0.33003 0.30671 -0.32829 0.33009 -0.33402 0.35208 C -0.3361 0.36019 -0.33506 0.36782 -0.34096 0.37338 C -0.34305 0.37755 -0.34392 0.38056 -0.34496 0.38542 C -0.34235 0.39074 -0.34166 0.39745 -0.33905 0.40278 C -0.33767 0.40556 -0.33576 0.4081 -0.33402 0.41065 C -0.33263 0.41296 -0.32899 0.41736 -0.32708 0.41875 C -0.32517 0.42014 -0.321 0.4213 -0.321 0.4213 " pathEditMode="relative" ptsTypes="fffffffffffffffffffffffffffffA">
                                      <p:cBhvr>
                                        <p:cTn id="6"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228600"/>
            <a:ext cx="8382000" cy="923330"/>
          </a:xfrm>
          <a:prstGeom prst="rect">
            <a:avLst/>
          </a:prstGeom>
          <a:noFill/>
        </p:spPr>
        <p:txBody>
          <a:bodyPr wrap="square" rtlCol="0">
            <a:spAutoFit/>
          </a:bodyPr>
          <a:lstStyle/>
          <a:p>
            <a:pPr algn="ctr"/>
            <a:r>
              <a:rPr lang="en-US" sz="5400" dirty="0" smtClean="0">
                <a:latin typeface="Agency FB" pitchFamily="34" charset="0"/>
              </a:rPr>
              <a:t>You Win</a:t>
            </a:r>
            <a:endParaRPr lang="en-US" sz="5400" dirty="0">
              <a:latin typeface="Agency FB" pitchFamily="34" charset="0"/>
            </a:endParaRPr>
          </a:p>
        </p:txBody>
      </p:sp>
      <p:sp>
        <p:nvSpPr>
          <p:cNvPr id="2" name="TextBox 1"/>
          <p:cNvSpPr txBox="1"/>
          <p:nvPr/>
        </p:nvSpPr>
        <p:spPr>
          <a:xfrm>
            <a:off x="76200" y="914400"/>
            <a:ext cx="9067800" cy="3170099"/>
          </a:xfrm>
          <a:prstGeom prst="rect">
            <a:avLst/>
          </a:prstGeom>
          <a:noFill/>
        </p:spPr>
        <p:txBody>
          <a:bodyPr wrap="square" rtlCol="0">
            <a:spAutoFit/>
          </a:bodyPr>
          <a:lstStyle/>
          <a:p>
            <a:r>
              <a:rPr lang="en-US" sz="4000" dirty="0" smtClean="0"/>
              <a:t>You win the game if you capture all twelve of the opposes pieces and your opponent wins if they capture all of your pieces.  A player may lose if there are no moves available on the board.  </a:t>
            </a:r>
            <a:endParaRPr lang="en-US" sz="4000" dirty="0"/>
          </a:p>
        </p:txBody>
      </p:sp>
      <p:sp>
        <p:nvSpPr>
          <p:cNvPr id="4" name="Rectangle 3"/>
          <p:cNvSpPr/>
          <p:nvPr/>
        </p:nvSpPr>
        <p:spPr>
          <a:xfrm>
            <a:off x="0" y="6211669"/>
            <a:ext cx="4572000" cy="646331"/>
          </a:xfrm>
          <a:prstGeom prst="rect">
            <a:avLst/>
          </a:prstGeom>
        </p:spPr>
        <p:txBody>
          <a:bodyPr>
            <a:spAutoFit/>
          </a:bodyPr>
          <a:lstStyle/>
          <a:p>
            <a:pPr lvl="0"/>
            <a:r>
              <a:rPr lang="en-US" dirty="0">
                <a:solidFill>
                  <a:prstClr val="black"/>
                </a:solidFill>
              </a:rPr>
              <a:t>Click Here to return to </a:t>
            </a:r>
            <a:r>
              <a:rPr lang="en-US" dirty="0">
                <a:solidFill>
                  <a:prstClr val="black"/>
                </a:solidFill>
                <a:hlinkClick r:id="rId3" action="ppaction://hlinksldjump"/>
              </a:rPr>
              <a:t>Before you begin</a:t>
            </a:r>
            <a:endParaRPr lang="en-US" dirty="0">
              <a:solidFill>
                <a:prstClr val="black"/>
              </a:solidFill>
            </a:endParaRPr>
          </a:p>
          <a:p>
            <a:pPr lvl="0"/>
            <a:r>
              <a:rPr lang="en-US" dirty="0">
                <a:solidFill>
                  <a:prstClr val="black"/>
                </a:solidFill>
              </a:rPr>
              <a:t>Click Here to return to </a:t>
            </a:r>
            <a:r>
              <a:rPr lang="en-US" dirty="0">
                <a:solidFill>
                  <a:prstClr val="black"/>
                </a:solidFill>
                <a:hlinkClick r:id="rId4" action="ppaction://hlinksldjump"/>
              </a:rPr>
              <a:t>The rules of the game</a:t>
            </a:r>
            <a:endParaRPr lang="en-US" dirty="0">
              <a:solidFill>
                <a:prstClr val="black"/>
              </a:solidFill>
            </a:endParaRPr>
          </a:p>
        </p:txBody>
      </p:sp>
      <p:pic>
        <p:nvPicPr>
          <p:cNvPr id="1026" name="Picture 2" descr="C:\Documents and Settings\williamholzhauer\Local Settings\Temporary Internet Files\Content.IE5\B0SSWKUN\MC900155010[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3604" y="3200400"/>
            <a:ext cx="3900685" cy="2856596"/>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46942593"/>
      </p:ext>
    </p:extLst>
  </p:cSld>
  <p:clrMapOvr>
    <a:masterClrMapping/>
  </p:clrMapOvr>
  <mc:AlternateContent xmlns:mc="http://schemas.openxmlformats.org/markup-compatibility/2006">
    <mc:Choice xmlns:p14="http://schemas.microsoft.com/office/powerpoint/2010/main" Requires="p14">
      <p:transition spd="slow" p14:dur="2000" advTm="10524">
        <p:checker/>
      </p:transition>
    </mc:Choice>
    <mc:Fallback>
      <p:transition spd="slow" advTm="10524">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path" presetSubtype="0" accel="50000" decel="50000" fill="hold"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 y="0"/>
            <a:ext cx="9067800" cy="923330"/>
          </a:xfrm>
          <a:prstGeom prst="rect">
            <a:avLst/>
          </a:prstGeom>
          <a:noFill/>
        </p:spPr>
        <p:txBody>
          <a:bodyPr wrap="square" rtlCol="0">
            <a:spAutoFit/>
          </a:bodyPr>
          <a:lstStyle/>
          <a:p>
            <a:pPr algn="ctr"/>
            <a:r>
              <a:rPr lang="en-US" sz="5400" dirty="0" smtClean="0">
                <a:latin typeface="Agency FB" pitchFamily="34" charset="0"/>
              </a:rPr>
              <a:t>Strategies and Tips</a:t>
            </a:r>
            <a:endParaRPr lang="en-US" sz="5400" dirty="0">
              <a:latin typeface="Agency FB" pitchFamily="34" charset="0"/>
            </a:endParaRPr>
          </a:p>
        </p:txBody>
      </p:sp>
      <p:sp>
        <p:nvSpPr>
          <p:cNvPr id="4" name="TextBox 3"/>
          <p:cNvSpPr txBox="1"/>
          <p:nvPr/>
        </p:nvSpPr>
        <p:spPr>
          <a:xfrm>
            <a:off x="0" y="923330"/>
            <a:ext cx="9144000" cy="4031873"/>
          </a:xfrm>
          <a:prstGeom prst="rect">
            <a:avLst/>
          </a:prstGeom>
          <a:noFill/>
        </p:spPr>
        <p:txBody>
          <a:bodyPr wrap="square" rtlCol="0">
            <a:spAutoFit/>
          </a:bodyPr>
          <a:lstStyle/>
          <a:p>
            <a:r>
              <a:rPr lang="en-US" sz="3200" dirty="0" smtClean="0"/>
              <a:t>Protect your Kings Row.  Since kings can move freely around the board, you want to prevent the opposing player from being crowned.  Keep kings row occupied as long as possible to prevent the opposing player from being crowned.  To set up a double jump plan to sacrifice one of your own players.  Regardless of who wins the game the purpose of the game is to have fun.   </a:t>
            </a:r>
            <a:endParaRPr lang="en-US" sz="3200" dirty="0"/>
          </a:p>
        </p:txBody>
      </p:sp>
      <p:sp>
        <p:nvSpPr>
          <p:cNvPr id="5" name="Rectangle 4"/>
          <p:cNvSpPr/>
          <p:nvPr/>
        </p:nvSpPr>
        <p:spPr>
          <a:xfrm>
            <a:off x="1371600" y="6019800"/>
            <a:ext cx="6254789" cy="369332"/>
          </a:xfrm>
          <a:prstGeom prst="rect">
            <a:avLst/>
          </a:prstGeom>
        </p:spPr>
        <p:txBody>
          <a:bodyPr wrap="none">
            <a:spAutoFit/>
          </a:bodyPr>
          <a:lstStyle/>
          <a:p>
            <a:pPr lvl="0"/>
            <a:r>
              <a:rPr lang="en-US" dirty="0" smtClean="0">
                <a:solidFill>
                  <a:prstClr val="black"/>
                </a:solidFill>
              </a:rPr>
              <a:t>If you still need help Click </a:t>
            </a:r>
            <a:r>
              <a:rPr lang="en-US" dirty="0">
                <a:solidFill>
                  <a:prstClr val="black"/>
                </a:solidFill>
              </a:rPr>
              <a:t>Here to return to </a:t>
            </a:r>
            <a:r>
              <a:rPr lang="en-US" dirty="0">
                <a:solidFill>
                  <a:prstClr val="black"/>
                </a:solidFill>
                <a:hlinkClick r:id="rId3" action="ppaction://hlinksldjump"/>
              </a:rPr>
              <a:t>The rules of the game</a:t>
            </a:r>
            <a:endParaRPr lang="en-US" dirty="0">
              <a:solidFill>
                <a:prstClr val="black"/>
              </a:solidFill>
            </a:endParaRPr>
          </a:p>
        </p:txBody>
      </p:sp>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0" y="4371975"/>
            <a:ext cx="27813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977283123"/>
      </p:ext>
    </p:extLst>
  </p:cSld>
  <p:clrMapOvr>
    <a:masterClrMapping/>
  </p:clrMapOvr>
  <mc:AlternateContent xmlns:mc="http://schemas.openxmlformats.org/markup-compatibility/2006">
    <mc:Choice xmlns:p14="http://schemas.microsoft.com/office/powerpoint/2010/main" Requires="p14">
      <p:transition spd="slow" p14:dur="2000" advTm="13423">
        <p:checker/>
      </p:transition>
    </mc:Choice>
    <mc:Fallback>
      <p:transition spd="slow" advTm="13423">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p:cTn id="7" dur="1000" fill="hold"/>
                                        <p:tgtEl>
                                          <p:spTgt spid="5122"/>
                                        </p:tgtEl>
                                        <p:attrNameLst>
                                          <p:attrName>ppt_w</p:attrName>
                                        </p:attrNameLst>
                                      </p:cBhvr>
                                      <p:tavLst>
                                        <p:tav tm="0">
                                          <p:val>
                                            <p:fltVal val="0"/>
                                          </p:val>
                                        </p:tav>
                                        <p:tav tm="100000">
                                          <p:val>
                                            <p:strVal val="#ppt_w"/>
                                          </p:val>
                                        </p:tav>
                                      </p:tavLst>
                                    </p:anim>
                                    <p:anim calcmode="lin" valueType="num">
                                      <p:cBhvr>
                                        <p:cTn id="8" dur="1000" fill="hold"/>
                                        <p:tgtEl>
                                          <p:spTgt spid="5122"/>
                                        </p:tgtEl>
                                        <p:attrNameLst>
                                          <p:attrName>ppt_h</p:attrName>
                                        </p:attrNameLst>
                                      </p:cBhvr>
                                      <p:tavLst>
                                        <p:tav tm="0">
                                          <p:val>
                                            <p:fltVal val="0"/>
                                          </p:val>
                                        </p:tav>
                                        <p:tav tm="100000">
                                          <p:val>
                                            <p:strVal val="#ppt_h"/>
                                          </p:val>
                                        </p:tav>
                                      </p:tavLst>
                                    </p:anim>
                                    <p:anim calcmode="lin" valueType="num">
                                      <p:cBhvr>
                                        <p:cTn id="9" dur="1000" fill="hold"/>
                                        <p:tgtEl>
                                          <p:spTgt spid="5122"/>
                                        </p:tgtEl>
                                        <p:attrNameLst>
                                          <p:attrName>style.rotation</p:attrName>
                                        </p:attrNameLst>
                                      </p:cBhvr>
                                      <p:tavLst>
                                        <p:tav tm="0">
                                          <p:val>
                                            <p:fltVal val="90"/>
                                          </p:val>
                                        </p:tav>
                                        <p:tav tm="100000">
                                          <p:val>
                                            <p:fltVal val="0"/>
                                          </p:val>
                                        </p:tav>
                                      </p:tavLst>
                                    </p:anim>
                                    <p:animEffect transition="in" filter="fade">
                                      <p:cBhvr>
                                        <p:cTn id="10"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152400"/>
            <a:ext cx="8991600" cy="707886"/>
          </a:xfrm>
          <a:prstGeom prst="rect">
            <a:avLst/>
          </a:prstGeom>
          <a:noFill/>
        </p:spPr>
        <p:txBody>
          <a:bodyPr wrap="square" rtlCol="0">
            <a:spAutoFit/>
          </a:bodyPr>
          <a:lstStyle/>
          <a:p>
            <a:pPr algn="ctr"/>
            <a:r>
              <a:rPr lang="en-US" sz="4000" dirty="0" smtClean="0">
                <a:latin typeface="Agency FB" pitchFamily="34" charset="0"/>
              </a:rPr>
              <a:t>A Brief History of the Game of Check</a:t>
            </a:r>
            <a:r>
              <a:rPr lang="en-US" sz="4000" dirty="0" smtClean="0"/>
              <a:t>ers </a:t>
            </a:r>
            <a:endParaRPr lang="en-US" sz="4000" dirty="0"/>
          </a:p>
        </p:txBody>
      </p:sp>
      <p:sp>
        <p:nvSpPr>
          <p:cNvPr id="3" name="TextBox 2"/>
          <p:cNvSpPr txBox="1"/>
          <p:nvPr/>
        </p:nvSpPr>
        <p:spPr>
          <a:xfrm>
            <a:off x="228600" y="1066800"/>
            <a:ext cx="8839200" cy="3970318"/>
          </a:xfrm>
          <a:prstGeom prst="rect">
            <a:avLst/>
          </a:prstGeom>
          <a:noFill/>
        </p:spPr>
        <p:txBody>
          <a:bodyPr wrap="square" rtlCol="0">
            <a:spAutoFit/>
          </a:bodyPr>
          <a:lstStyle/>
          <a:p>
            <a:r>
              <a:rPr lang="en-US" sz="3600" dirty="0" smtClean="0"/>
              <a:t>The game of checkers, as we know it, is believed to have come from a game called </a:t>
            </a:r>
            <a:r>
              <a:rPr lang="en-US" sz="3600" dirty="0" err="1" smtClean="0"/>
              <a:t>Alquerque</a:t>
            </a:r>
            <a:r>
              <a:rPr lang="en-US" sz="3600" dirty="0"/>
              <a:t> </a:t>
            </a:r>
            <a:r>
              <a:rPr lang="en-US" sz="3600" dirty="0" smtClean="0"/>
              <a:t>as far back as 1400BC.  Historians found that the Invention of the modern Checkers was in the 12</a:t>
            </a:r>
            <a:r>
              <a:rPr lang="en-US" sz="3600" baseline="30000" dirty="0" smtClean="0"/>
              <a:t>th</a:t>
            </a:r>
            <a:r>
              <a:rPr lang="en-US" sz="3600" dirty="0" smtClean="0"/>
              <a:t> century at the time it was called </a:t>
            </a:r>
            <a:r>
              <a:rPr lang="en-US" sz="3600" dirty="0" err="1" smtClean="0"/>
              <a:t>Fiegers</a:t>
            </a:r>
            <a:r>
              <a:rPr lang="en-US" sz="3600" dirty="0" smtClean="0"/>
              <a:t> and then changed to dames in the 15</a:t>
            </a:r>
            <a:r>
              <a:rPr lang="en-US" sz="3600" baseline="30000" dirty="0" smtClean="0"/>
              <a:t>th</a:t>
            </a:r>
            <a:r>
              <a:rPr lang="en-US" sz="3600" dirty="0" smtClean="0"/>
              <a:t> century  </a:t>
            </a:r>
            <a:endParaRPr lang="en-US" sz="3600" dirty="0"/>
          </a:p>
        </p:txBody>
      </p:sp>
      <p:pic>
        <p:nvPicPr>
          <p:cNvPr id="2050" name="Picture 2" descr="C:\Documents and Settings\williamholzhauer\Local Settings\Temporary Internet Files\Content.IE5\PH72HG3Q\MC900347369[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3815" y="4650317"/>
            <a:ext cx="1828800" cy="183038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40309477"/>
      </p:ext>
    </p:extLst>
  </p:cSld>
  <p:clrMapOvr>
    <a:masterClrMapping/>
  </p:clrMapOvr>
  <mc:AlternateContent xmlns:mc="http://schemas.openxmlformats.org/markup-compatibility/2006">
    <mc:Choice xmlns:p14="http://schemas.microsoft.com/office/powerpoint/2010/main" Requires="p14">
      <p:transition spd="slow" p14:dur="2000" advTm="12343">
        <p:checker/>
      </p:transition>
    </mc:Choice>
    <mc:Fallback>
      <p:transition spd="slow" advTm="12343">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76200"/>
            <a:ext cx="8991600" cy="5078313"/>
          </a:xfrm>
          <a:prstGeom prst="rect">
            <a:avLst/>
          </a:prstGeom>
          <a:noFill/>
        </p:spPr>
        <p:txBody>
          <a:bodyPr wrap="square" rtlCol="0">
            <a:spAutoFit/>
          </a:bodyPr>
          <a:lstStyle/>
          <a:p>
            <a:r>
              <a:rPr lang="en-US" sz="3600" dirty="0" smtClean="0"/>
              <a:t>Formalized rules began to appear as it gained popularity in France.  And as the game made its way to England it was renamed Draughts, and eventually renamed Checkers when it came to North America.  There are many variations of checkers around the world.  Many countries have their own localized names, rules, boards and pieces.  Regardless of its name checkers is the most popular game in the world   </a:t>
            </a:r>
            <a:endParaRPr lang="en-US" sz="3600" dirty="0"/>
          </a:p>
        </p:txBody>
      </p:sp>
      <p:pic>
        <p:nvPicPr>
          <p:cNvPr id="1026" name="Picture 2" descr="C:\Documents and Settings\williamholzhauer\Local Settings\Temporary Internet Files\Content.IE5\G39KUIWV\MC90029985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59463" y="5349875"/>
            <a:ext cx="1830387" cy="9064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6200" y="76200"/>
            <a:ext cx="8991600" cy="5078313"/>
          </a:xfrm>
          <a:prstGeom prst="rect">
            <a:avLst/>
          </a:prstGeom>
          <a:noFill/>
        </p:spPr>
        <p:txBody>
          <a:bodyPr wrap="square" rtlCol="0">
            <a:spAutoFit/>
          </a:bodyPr>
          <a:lstStyle/>
          <a:p>
            <a:r>
              <a:rPr lang="en-US" sz="3600" dirty="0" smtClean="0"/>
              <a:t>Formalized rules began to appear as it gained popularity in France.  And as the game made its way to England it was renamed Draughts, and eventually renamed Checkers when it came to North America.  There are many variations of checkers around the world.  Many countries have their own localized names, rules, boards and pieces.  Regardless of its name checkers is the most popular game in the world   </a:t>
            </a:r>
            <a:endParaRPr lang="en-US" sz="3600" dirty="0"/>
          </a:p>
        </p:txBody>
      </p:sp>
    </p:spTree>
    <p:custDataLst>
      <p:tags r:id="rId1"/>
    </p:custDataLst>
    <p:extLst>
      <p:ext uri="{BB962C8B-B14F-4D97-AF65-F5344CB8AC3E}">
        <p14:creationId xmlns:p14="http://schemas.microsoft.com/office/powerpoint/2010/main" val="593011622"/>
      </p:ext>
    </p:extLst>
  </p:cSld>
  <p:clrMapOvr>
    <a:masterClrMapping/>
  </p:clrMapOvr>
  <mc:AlternateContent xmlns:mc="http://schemas.openxmlformats.org/markup-compatibility/2006">
    <mc:Choice xmlns:p14="http://schemas.microsoft.com/office/powerpoint/2010/main" Requires="p14">
      <p:transition spd="slow" p14:dur="2000" advTm="13497">
        <p:checker/>
      </p:transition>
    </mc:Choice>
    <mc:Fallback>
      <p:transition spd="slow" advTm="13497">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152400"/>
            <a:ext cx="8991600" cy="923330"/>
          </a:xfrm>
          <a:prstGeom prst="rect">
            <a:avLst/>
          </a:prstGeom>
          <a:noFill/>
        </p:spPr>
        <p:txBody>
          <a:bodyPr wrap="square" rtlCol="0">
            <a:spAutoFit/>
          </a:bodyPr>
          <a:lstStyle/>
          <a:p>
            <a:pPr algn="ctr"/>
            <a:r>
              <a:rPr lang="en-US" sz="5400" dirty="0" smtClean="0">
                <a:latin typeface="Agency FB" pitchFamily="34" charset="0"/>
              </a:rPr>
              <a:t>Before you begin</a:t>
            </a:r>
            <a:endParaRPr lang="en-US" sz="5400" dirty="0">
              <a:latin typeface="Agency FB" pitchFamily="34" charset="0"/>
            </a:endParaRPr>
          </a:p>
        </p:txBody>
      </p:sp>
      <p:sp>
        <p:nvSpPr>
          <p:cNvPr id="3" name="TextBox 2"/>
          <p:cNvSpPr txBox="1"/>
          <p:nvPr/>
        </p:nvSpPr>
        <p:spPr>
          <a:xfrm>
            <a:off x="76200" y="1075730"/>
            <a:ext cx="8991600" cy="2677656"/>
          </a:xfrm>
          <a:prstGeom prst="rect">
            <a:avLst/>
          </a:prstGeom>
          <a:noFill/>
        </p:spPr>
        <p:txBody>
          <a:bodyPr wrap="square" rtlCol="0">
            <a:spAutoFit/>
          </a:bodyPr>
          <a:lstStyle/>
          <a:p>
            <a:r>
              <a:rPr lang="en-US" sz="2800" dirty="0" smtClean="0"/>
              <a:t>To play you need 2 people checkerboard and game pieces.</a:t>
            </a:r>
          </a:p>
          <a:p>
            <a:r>
              <a:rPr lang="en-US" sz="2800" dirty="0" smtClean="0"/>
              <a:t>The board is 8x8 squares And they alternate from light to dark.  You and your opponents sit on opposite sides of the board.  You must arrange the board so the light corner is to the players right.  Place 12 pieces on the dark color squares in the first three rows  </a:t>
            </a:r>
            <a:endParaRPr lang="en-US" sz="2800" dirty="0"/>
          </a:p>
        </p:txBody>
      </p:sp>
      <p:pic>
        <p:nvPicPr>
          <p:cNvPr id="3074" name="Picture 2" descr="C:\Documents and Settings\williamholzhauer\Local Settings\Temporary Internet Files\Content.IE5\G39KUIWV\MC900154850[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81838" y="4810125"/>
            <a:ext cx="1754187" cy="180498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52400" y="5527953"/>
            <a:ext cx="6400800" cy="369332"/>
          </a:xfrm>
          <a:prstGeom prst="rect">
            <a:avLst/>
          </a:prstGeom>
          <a:noFill/>
        </p:spPr>
        <p:txBody>
          <a:bodyPr wrap="square" rtlCol="0">
            <a:spAutoFit/>
          </a:bodyPr>
          <a:lstStyle/>
          <a:p>
            <a:r>
              <a:rPr lang="en-US" dirty="0" smtClean="0">
                <a:hlinkClick r:id="rId4" action="ppaction://hlinksldjump"/>
              </a:rPr>
              <a:t>Click here for illustration</a:t>
            </a:r>
            <a:endParaRPr lang="en-US" dirty="0"/>
          </a:p>
        </p:txBody>
      </p:sp>
    </p:spTree>
    <p:custDataLst>
      <p:tags r:id="rId1"/>
    </p:custDataLst>
    <p:extLst>
      <p:ext uri="{BB962C8B-B14F-4D97-AF65-F5344CB8AC3E}">
        <p14:creationId xmlns:p14="http://schemas.microsoft.com/office/powerpoint/2010/main" val="3307800670"/>
      </p:ext>
    </p:extLst>
  </p:cSld>
  <p:clrMapOvr>
    <a:masterClrMapping/>
  </p:clrMapOvr>
  <mc:AlternateContent xmlns:mc="http://schemas.openxmlformats.org/markup-compatibility/2006">
    <mc:Choice xmlns:p14="http://schemas.microsoft.com/office/powerpoint/2010/main" Requires="p14">
      <p:transition spd="slow" p14:dur="2000" advTm="13161">
        <p:checker/>
      </p:transition>
    </mc:Choice>
    <mc:Fallback>
      <p:transition spd="slow" advTm="13161">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circle(in)">
                                      <p:cBhvr>
                                        <p:cTn id="7" dur="20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152400"/>
            <a:ext cx="8458200" cy="923330"/>
          </a:xfrm>
          <a:prstGeom prst="rect">
            <a:avLst/>
          </a:prstGeom>
          <a:noFill/>
        </p:spPr>
        <p:txBody>
          <a:bodyPr wrap="square" rtlCol="0">
            <a:spAutoFit/>
          </a:bodyPr>
          <a:lstStyle/>
          <a:p>
            <a:pPr algn="ctr"/>
            <a:r>
              <a:rPr lang="en-US" sz="5400" dirty="0" smtClean="0">
                <a:latin typeface="Agency FB" pitchFamily="34" charset="0"/>
              </a:rPr>
              <a:t>Rules of the game</a:t>
            </a:r>
            <a:endParaRPr lang="en-US" sz="5400" dirty="0">
              <a:latin typeface="Agency FB" pitchFamily="34" charset="0"/>
            </a:endParaRPr>
          </a:p>
        </p:txBody>
      </p:sp>
      <p:sp>
        <p:nvSpPr>
          <p:cNvPr id="3" name="TextBox 2"/>
          <p:cNvSpPr txBox="1"/>
          <p:nvPr/>
        </p:nvSpPr>
        <p:spPr>
          <a:xfrm>
            <a:off x="152400" y="990600"/>
            <a:ext cx="8686800" cy="3108543"/>
          </a:xfrm>
          <a:prstGeom prst="rect">
            <a:avLst/>
          </a:prstGeom>
          <a:noFill/>
        </p:spPr>
        <p:txBody>
          <a:bodyPr wrap="square" rtlCol="0">
            <a:spAutoFit/>
          </a:bodyPr>
          <a:lstStyle/>
          <a:p>
            <a:r>
              <a:rPr lang="en-US" sz="2800" dirty="0" smtClean="0"/>
              <a:t>Black always begins play and the two people then alternate.  Checkers always move one diagonal space per turn in a forward direction.  If all dark squares diagonal to the piece are occupied then that piece is blocked and another peace must be moved.  A piece can only move to dark spaces and can only move forward.  Also it cannot move off the board.    </a:t>
            </a:r>
            <a:endParaRPr lang="en-US" sz="2800" dirty="0"/>
          </a:p>
        </p:txBody>
      </p:sp>
      <p:sp>
        <p:nvSpPr>
          <p:cNvPr id="4" name="AutoShape 2" descr="data:image/jpeg;base64,/9j/4AAQSkZJRgABAQAAAQABAAD/2wCEAAkGBhMREBQUExMUFRQWFhgaFxgWFx4YFBgXFxkXGxcXGBsYGyYeGBsjGhgXHy8gJSgpLC4sGR4xNTAqNSYsLCoBCQoKDgwOGg8PGjQlHyQsLSwsKSwpLCwtLCksKiksLCwsLCwsLCwsLCwsKiwsLywsLCwsLCwsLCwsKSwsLCopLP/AABEIAOAA4QMBIgACEQEDEQH/xAAbAAACAgMBAAAAAAAAAAAAAAAFBgAEAQIHA//EAEsQAAECAwQECAsGBgECBwEAAAECEQADIQQFEjEGQVFxExUiMlJhgZEUM0JicnOhscHR0yOSlKKy4QckNIKz8EQWZENTVGN0wvEX/8QAGwEAAQUBAQAAAAAAAAAAAAAAAAECAwQFBgf/xAAwEQACAgEEAAUBBwUBAQAAAAAAAQIRAwQSITEFE0FRYfAGInGBkcHRFKGx4fEyI//aAAwDAQACEQMRAD8AcLLYxNVOKlTnE5SRhnzUJCQlDAJRMCRmdWuLHFCOlP8AxM/6sYuvOf69f6JcXoAKXFCOlP8AxM/6sVLzu5KJbpXPBcf8mf8AVgxA+/pmGQpRyFe5zAArT7ZhVgEy0qVR2tE5kvliPCZkAkJDqIBIDAmCtmusqS5tE5JOT2iexejOZgYvRs+qMaK6MsBMmpB1kEOFTFMqaTk/LFHBpgBfAgjoUqVLmy8LDJsqj5g9dDrim8zlPbF0WPLUY20c3tNhXLVhVMtAP/yJ31IM2W6kGWklc9ykE/zM/Z62LF+2MplqCqmWoYT5igKVzYu3UEhyxJ9LF4pHoj3RYxy3IhkqPDihHSn/AImf9WJxQjpT/wATP+rF2JEg0CXtd4QgFK54OL/1M/Yds2AEy2MvAJlpUQWU1onYUlnYnhHKmKeSkEjEklgXhi0qnFFnKkh1BykHIqwqwg9TtHnoxowmTylgKCThS4d8JfhCzB1ElWVFKWRzohzZNiJcUNzPGTdClAfzE4KOQNonsdgB4TM7M+qKk+yrQSlUy0Aj/uJ31I6UbPLnS2YZNll1Eax1Qp6QWYhAxVUhZS+spNUudZqA+sgnXEePJLi3dhKK5pdEl3Shhyp+Q/5M/Z62NuKEdKf+Jn/Vi3K5o3D3RtFoiKXFCOlP/Ez/AKsDr3sIQE4Vzw7v/Mz+rbNg9APSwKMpKUFlrOBJ6JmKQgK7MT9kAqVgJNrxLwpmWksWKvCJ+EHIgNMJUQaHCCAaEg0gxLuZSgGnzsZySbRPD66HhK0r8tVvRbR9ElKVqQNWBJrgQKJGwkVDsDrzKncp9kROl5B9Wqoydq568xmGIBiksspyqLJ3BRim0c2XZ1JUxmWgEZjwid9SGA3OjpT/AMTP+rHjf0kshSueCUKO3CSElhrID0bPKChi1CW5WQyVOijxQjpT/wATP+rE4oR0p/4mf9WLsSHjRfvexYFJCZloDg/8mft9bAWRa8asKJloIdsXhE/Dso0wlQcEYmw8lQdwYMaXSisIlh/tGQWLHAT9ox1HgwtjWrQU0YuRMgJVMQnGas1E0YBOoDCE5NRk81KQK+bLsXBNix7gam5FEMJ84rZyk2icDTNvtKgbcuuBF5hcuVNIm2gKShZH8xOoUpJFDM2iOpWuwonIBFDmCKF9o2KGo6tzgoOmks8AtZbEqRMC2oMSUFyBqHwaDHN2k3diSSq0N/BjYIkbRIsEQDuvOf69f6JcXoC2W9Ey1z0kKJ4dWTa0S+uLBv1A1K9nzgAJRRvofYneI0N9oHkr9nzjSbaxaBwaQQc3VlTc8ABK77enAly6SAk9JKkux6yciMyGZ6tidpTKs9cWPEwASC6jqAfXXLPYDAjiRdeUkPsJHuEV52iylklcwqBNQZi8O4pDBQ6i4ipLT27RYjlpNM2tWk4tQUQwxL1KB5oHJoakMab3qCxqxeKR6I90Lx0SXicTEAYklsJyQ2FIPk5DKlBQVcoi9EywEEKJTySQzOKUrFiEdqoim03wE4kDuPUU5Kq5ZV3VrE48R0Vez5w8YYv3xY9L4GClnvFBS5LpVVwKpUAMVMyGZwKgglmLgROnC0jCmhHK5WTZan2x5C5JmpYG4qGWWQiLJj3ofCW1hadpbKs1HxlWSUg16xSu4OeowAtWkItKXBDKUVUUku1KFJIUwbIkbCQxMmaKFR5aysEuypiyjcU81Q6iDGEaKrCgrhEc5SmY+UnCwckhhv6gBSIseDZVkk8ikMUrmjcPdG0DRfSE0wqpTVqptjPHqHbCpzkKOfbFogCMDL5WxlHYp+4pPwjbjxHRV7PnHlOPhLBFMOeLr2M+yEfIBqXb5eFirknlJUBl0gQKs7lxkSQWYE1bRpnKszpHLUxLCjAA8p1MGpnkNbCoGC5ZgyWBV6FQqNwir/0mSRiWVsXZa1qS9K4TySQwYkOGio9O91plhZVtpmLRfPhASXFXVQgu5zDZirP84ZTCxZ9ElIXj4RJNSaHM4trluWqhJ1VADQV49R0Vez5xZhHaqIZtN8BGJA7jxDthU+yj++Jx4joq9nzh400vOYEzpSjkK03wYTbkMylAAVSrMYVHItUAE0OTMCxcQFnI8JqimGhxdddTx58STGbGBnkVDMMchEOXFvJIT2sI2rTmVZwUDlqAfYEhxUlTBq55bSIWNILy4azzMqSFlh5yFVbYW1/CLn/SRoSrGQ7cItawCdeFXJfrAB66xQt2iipVnnrMxKjwE52BAJKSpRatThSNlN8Nx4dlD5zjKzoMSJEiwQHOL3tSkzZyUNjXPUxNcKRLl4lNrNUpANMS0AkAwe0Q0WKgFqUzgZkqWdhKiAo5CmXmocoFWwXcmbbLSVDEylgJ2uLOptrkpT3Q5ElJCklwrlJUMiDURR1E3dehawxtcdlK8Lqw8macSFMErYApJIAyoxJAyDOMxiKQt3yCi0FJzAV8GPdDleVrQZCsRFQwHWab9cKwmhVsURsNdpYOYkwtXUeqIp21b7CMSJEi0REhK0htShNUhBYqK1KVrSgKAJFCyipQAJBAGJTHCxdYDWKwoVapsxYfCUlmeiDNJZquyiWrlDMjqNjoK2e2iuiisOJSsJIyzU+1RNVHqUVNk5DAELwupjgmkHFRC2YvqB1FzTVUgNUGCIeWqh3HURt64s3ra0cGlyHKk4d4Uk+yM+Ely32WsiaquUxQueWUzVg5gEHsIgxAyxTAq0TCMm+KYJxpRdpNlR9kjIjEZEKIId7z1mYZUtxrWQeWMRUEISwLFWGYXbJBA5Skw3aM6KFKCSsJJqAnUTWpPOOdVYt6mxGpcdhl8LMmL1LTU+SAwBfYkurtOUNEtSpa60rXYRGfnm93PRbxRuPHYJvC6nOCY2MvgWA2JgThV2BRfzVUSQMQ+4gxWN3/ANoa74taMKKh8Tjcyny3HuMK91LBmTSMiad6osYWraXRBPlW+wnEiRIsEZDCBbJq5kzgpbgDDiKSyipVUoBHNDYSqqTy0B0hRWl/MCdGLvQ5WecZimJHNK5ctANNThCe0RFlk1HgfjSvkv6PaJlErngHUEgMOrmgHeUuc8yTGl43W7pUAJoBKSAwWAzjPOo3u4yUlJuzzTLWxoNYjN9WuWCioflHswkavS9u6KMJKm/UszTUqfTFq4earePdBOBtyFwv0vhBKNMpkihf/wDSWj1E7/GqL8UL/wD6S0eonf41QAHYkSJAAky7SZdonqSWInHtHBy3Bi3O0iWlKsIVWrJwlyTXnkAF3L0J1uam9diATPcDx69XmS4u8GNg7ojnjjPsdGTiIVttM8lUxaiycgp1qVsSEy1MgOW5ytZZJckxozPUuYcQZioChFGG3Pf7BDLwY2Duine4aUSKFxlSFjBR6HSm5dl9ojQjzb45RSl1YecrEQhJDOkkOSoBQJGQdOIpxBzsiwHBimKmIerlJwgedUgAbXZqw2WWMXTEWOTVhtoX1WxUqetST5RcbQ+VKjfGlss0yUplE9RcsYNWNAMtDgc0auqJOJIbymCJ+kMxKGQlTagnAc9fLICQDqS2eWcL8+fOxcItRJxMASVqU9BzCRLHU6mqzAlKn3gxsHdE4MbB3REsMVySea+gDowtRUoqZ2UzAigUACxJNRXthhaBl9BkJanK1U1HZCyb4JXhQ6gCxVi5LuxSnpEFgXZIJbE4IiRtRXIxJyfA8tEAgLLu44RjWtJORIITXJy7DtMU7XJXLUUqKgd5ruhsMkZ9Cyg49m9nt6pS1FOskEbamNrVpBMCQlAW2Qw4DhGo8tQYN5IpsYZHJcsYRQZDV1RtwY2DugnijPsIzcehAmT5yVBayVKUSAh1LWqutQommQOJiEjEQAEsmiswqSoqzIDs7ZqyerHMPqagyg3wY2DugZfdAhqc7KmzZCxgo9BKe7sLNEaEeTexmLZDlLtjeii5HIHlBwoOSkHCcOJizAm7CwBWtKywGIEJJOQd6HUz50qYbLLGLpi+XKrC5ELlit5luM0qDKHY2umRNDQ5GNJyFoVhUSCOs946oZTKGwdwiRpSQzlMXrbpDOKQlGOrsRgOHtmLCjucwATOmoUCtQdYVQla2YEuuYKZsOaTU1WQDD/wY2DuicGNg7oiWGK5RJ5rqgVoysqlEkVOF6NVtmqDDQFvxWEpY4RhLtQZ5mAdjvNU1YCMWEnkqckqoCClNHSRUOQSGIBBBiSUlFWxii5PgdmihpAP5S0eonf41RX4qJZONQWdSgQCQHYHa1WqaGlCwK+wpMielTgiVMcE+YqGwyRn0EouPZ0GJEiRINAd15z/AF6/0S4vRRuvOf69f6JcXoAJA+/pmGQos7VbazloIRRvrxR3iAChoto3wQTMmMVABqZrYmYsvUErKlCtMatRaHyzTEzEMRlqybYQ2XZlC3d16JwJ1jCErS9RhfCpL9Z10IIDggBXna9KkWeqErWdmFgPS1pArUAihjMblGdlylOFepm/bFglrS4OBQKdTJUByQ2QcqLZBwAAAANrF4pHoj3QvTdKPCQ5UkY1igOZagG2iVZEiimcAKLDYvFI9Ee6LuG659yvk7PaJEiRMRgfSpShZyUc+uGj8rCrDQZ1aPTRvR1Nn5TChKUa2QlgCXriIzrtPlF9r9H2Y9L4GCFlvZBD1KVB1DykqAZx2UY5hIIcuBV1KbRPhaT5GFGGchiOrrBbV3wpaQWXDLYlzLWUg68BAIT2O1dSR272zTBNnBKEqXtJDIA2qJPJ7WG0jMAZ2kPhCQ5DqUS3W3WBq2sTmwyEeJylXwOnFRuuhnlc0bh7o2jWVzRuHujaLxWJAPSuSpctKEkhSzgBDunhFIQVBquAonsg5Ay+1NwZ2KJ7sJhH1wKuz10auUSEhZSkKVkAAyU5BA1sAkDPIJBfCGbVykT5bEDIiodto6xtGsQAk3qjDmVJPKpzkqYAhtYLORm7kODSjbtNBZwcCSrao8lApRycjlQtmMyQDmxbjMttKceO0ed/SCAhy6kqUgk5kBSsLnWWAcmrvBMwqzL74fC6g9S2upcnaNxq3bDUYvYk9vJWn2YiRIkSjBe0rsxm8HLAcLISoVqh3mJ5NRiQlSXpzoM6O3ULMkKUAVqqosK1JowyObbSTFO9ZuGbKV0a9xgqi80YWJJTUpUKkYi6gRrDl6VDsQwBNPUpssYWvUO2izIny8s8jkc8qVFR2EAhiARz/TSWfB1KJdRkTAo5YlJQXVSgep7YI3hp0LOCEpJHSVyUAvqIBL50Z6FgojCVy+7z4azzKhxIXTWxSoPTrBDOWINTBibk0wnHamjoUSJEi4VxUs968GuenC/26qu2aJfVHvx95n5v2gRM8daPXH9EuMwAFuPvM/N+0Twvwj7NsOt3fLqpAmL1zeNG4wAe5uB/L/L+8eEzRGWouplFweUkqAIyIClEDsg9EhKFti+rREGZjVNUVBQIcUDAhgxDipoX9pe1xrwfIwvg5LuztR2akFoWbb41fpH3wUDbYQ4+8z837ROPvM/N+0CYkKIFuG8J5LYG5T59TatsYNwP5Y+7+8aXHz1ej8RBqAAD/wBIy8QUSCoKxAqSVEK2pxKOE7mjCNEuXiM5ROImqU6wEs4ALABmfe8H4yISkLuYI47w0wZU52ymyJx95n5v2gXN5x3n3xrCiBbj7zPzftEfwqnMw/3Pi7mygTBW4c1/2/GACG4PP/Lr748JeiMsKCgRiDsopKlB82KlEjsg9EhKFti/J0TwqCuGWpsRZSUsSrMlgKtTdFrj7zPzftBYwpiFBuwtx95n5v2icfeZ+b9oExIBAtwfhPK5mGnSd69UYVo+/l/l/ekelw81e8e6CcAAGXoihJxJICmICsLrAOYClEnsileWjHB2aerhVKazzecBWi1klmqST8tcNcUL/wD6S0eonf41QlC2w7EiRIUQRJnjrR64/olxmJMSeGtFP/GP6JcZwHYe6ADEXrm8aNxgXbSsIJSFFWrCnEX3bNvU8XNGjM4Q8IG5zOG1DLqd2PvhL5oWuLGaJGMY2jviYxtHfCiGYWbb41fpH3wy4xtHfC3bUnhF08o++ADwiRnAdh7o8rTiAGEKfEjJL8kqGLVlhesALkLXHz1ej8RBqF3RYrqZgZTHOlHHdrpmzPV4YcY2jvgFaozGRGuMbR3xkLG0d8Agqzecd598axvNScRocz741wHYe6ADEFbhzX/b8YB2zGAMAUS+pL0wqZ9gxYauN8F9GCrCcdFMM6a1NqGptQ3DIJYtcWHIkYxjaO+JjG0d8KIZMKYhrKhtHfCqEHYe6ADESM4DsPdFe1YwU4QrynZL5JJGYoXAA3wCpWMFw81e8e6CcCdHQRLIWeVyXOTlq7NcFcY2jvgEMxQv/wDpLR6id/jVF7GNo74oX+oeCWio8RO/xqgAPRIkSAAJdZrP9ev9EuLzxQuvOf69f6JcXoAMvFC+vFHeIvRRvnxR3iAAA0RozEgAjQzWE/ZI9Ee6FmGaxeKR6I90AHu8R4xEgAHX7zE+l8DANoOX5zE+l8DASADDRCIzGDAA1yjyU7h7o3eNJXNG4e6NoAMvAm/skf3fCCsCr+yR/d8IAA7RGjMSACAQ2kwpCG0wAR4jxiJAAGv7nI3H3wLaCl/c5G4++BkAGGirew/l53qpn6FRbipe39PO9VM/QqADosSJEgAB3XnP9ev9EuL0L8m9FS5k9ISD9urN9aJcVbTp5KllipBIzCXURvwu3bCNpcsfDHPI9sFb+ORqijfPijvEC7LpcmbzMB6qg9xrFuXazaDwagEjNxnTfAmmrQZMc8cts00/ZqgVEg1xEnpK9nyicRJ6SvZ8oUYL6rYgKwk8rFhAapLBVNoYisNli8Uj0R7oGK0VlFWIqW7g50cYWplmlJbakGIq9VSyUBKSEckEu7ClYTkV16BmJCpP0/lILFSCcjhxKbeU07It2bSsTOZgU2bEv3GsJvjdXyTPT5VDzHB7fenX6l+/OYn0vgYCQVlTvCThVyQOVyc9mvfHrxEnpK9nyhxABY8fCkvhepKgzHNIBPYxFesQwcRJ6SvZ8o8U6Ly8T45nOKmemIhnbLKghBVXqFpXNG4e6NoCqvtSaYUsmjl8hrNYGzP4gyQWxIV6OJQ7xSElJR5bH48WTK9uOLb+FY2QKv7JH93wirZtKOEDowKHUT86RZlHwmiuThyw6337oVNPlDZQlB7ZKn7MExINcRJ6SvZ8onESekr2fKFGgCVa0qUEg15RZiCyFYVfmpDkYCy9FZSVYgVYhiqWJ5SsSg51O56nLZxqrSBQDlKANZJIA9sIvkV16BuJCkf4gycTBSD1pCin7woeyL8jSbGHRgUNoJ+dIRTi3SZLPT5YRU5RaT9WnX6nrf3ORuPvgZBeUjwmquThpyeuuuN+Ik9JXs+UOIQLA68LWlcicA/iFqqCKFCtohr4iT0lez5QLvXRmXLss8pUt02eaA5egQotXrAhBVQ6RIkSFEOS6a3kuWZyJZIVMnqcjnBAlygptYJKkBxVipqiFq5rrRjZb7gwbaBuhn0rseKetbOBOWmuTqRJKf0mAdtspBK05E1HlIVrSrYQYydZOW6juvs7gxeVub+87/VML2i4U2dCZ8tZKMTK6cpTOD1hnL5EAgh2JadFrTwhQo0JSoH0hQ5dYhInaRpFnVLflKADbOv/AH5w4aFSSlKHzUFKP91R7Gh+jk3KvSip47hUcV5Hct1L3qnf7fTG2JEiRpnIEjmX8Q7wWF8DLJBWVFeHMpdgnco4nycJbXHTY5zpfZD4UJgS9SM/KSpSgNlcR7uqIc8nGDaL/h2KOXURjLrn+ybFi5LrllTLJOqhbupl/vVB603KLLgmy1lSFkhKm5SF0GFQ1guBsIJPJYuHtVlKFYkF0PQjMdShqIyIMWbbpEkyODBOIqDjYzf/AJ/ojEjJ2ei6jAnGLxy+6+/n8fr4H7Ri0CZyx5Ut+8ikMELeiFnKEhJzCK7yoEjvJhkjfje1WeY51FZZKHVuvwvgkZEYjIhxCcm07tq1TOAQThNZgHlYlHCk+aAkkjrS4IeB9x3VKUSFkknYW/32wa0gsbWrGUlQUO3kkhQHXhIbrMBJsgylBQIUl3Ck5EfDdGPqptzo9C8B0+L+nVP7zV/5/wCBq03Z4EpKkLK0rBKFMxo+KWsP1Mc6lJBYsl20dmBQURkQkjcXMc7vC/xMlolJJKsYLbDqG8kj2R0HRaTgRh6KUDuBixo23fsYnjuJRjBzdztr5r/X8hyJEiRoHMEMce0xti5s0SEk8GkAqAyK2CnVtCUlBA2k6wI7CY5XediAtKioUWHfMgFISogdRD7t8V9TJxhwavhGKGTULf0lf+AfcV0SVhllTk1IIf25wVnWPwCYGVjSpIUlQoFo8pKgTQgBRq5BSakEQG4NUlYOY1KTVJG0GLdvvrwjgpSDiLnvU4b49/XGPCUrtdnfavTxe373/wA32vSvr6s6VcPNVvHugnArR5DIUBkCB3BoKx0B5a/gkUL/AP6S0eonf41Rfihf/wDSWj1E7/GqAQOxIkSABHm2MrmWgYCpJnKBoSDyJcL1v0Emqcy1LGwLQS1ekKt1ND7dec/16/0S4vRHPHGf/pFrT6zNp78qVHL7N/D1Ut1kTJixVCQjAl+tycVa5gdUNtxy5iJqlTUqQl1YStsiA1RQOXYaoY4o3z4o7xCxgo9EeXPky8zdljwyX00/eHzieGS+mn7w+ccrvzTBYmGXZwOSSFLIclQJBCBkwIIxEFyC1ATHnItttSkLJWpJZ3AUA52ZJ9nVEOTUwg6NLS+D59RDzLUV83/DOseGS+mn7wgBeNgM0r5ClJUSxALEPQgjveBd2XjwoqAFM9MiMnD1zoQagw52LxSPRHuieMlNWujNyY8mnybXw19JpnOLboFNUfs1KA2LQaDY4z6g0bXfoEqQQtpkxYWghkYEgBSXLElzhfXuD1jpcSGLDBcpFnJ4jqci2ynx9ewAuBC5ZUZoKOeAV6xjJTV+i3XSDPhkvpp+8PnFS/OYn0vgY5heumcxUwoswZOWMpdSjrKXoE5M4rnRw7pzUFbINPp8mpnsxrk614ZL6afvD5xkW2X00feHzjlEi222WylY1JJFVDEKuw2jcKlqAwy3fb+FTkygA4FQxDhSTrSYixaiOR0i7rfCsukW5tNetPr8S7brqM0KSqWopJOQPXUFuuFq1/w/nKPJWpia4pZdt4PKO9o6bK5o3D3RtEk8UJ8yRVwa3Pp1txypfXuc0sGgy7Oy0CYua5ZRThQkFKgDhJOsjWo7Bqhv0fSqWk8K6ScsZYtiUwfIkJKXzrrOcHIE6QKASkksBiJJyAADmHRio9EOTNPK7m7YQ8Ml9NP3h84nhkvpp+8PnHIrdplOmrKZAwo1Ep5ZHSOJwkHUGdjm9IsybfbJTFeIpOtYxDJ6nMUqwLjNoglqYRlRq4fBc+XH5lpfi3/B1Q2xHTT94Qr2y5TNRhVLX1EAgg9VI8rDbBMDsxBZQ2HqOsEVB1w6GJ+Jr4ZltZMGT2kjltq/h9OUaLOEu+KWX6sjyjtNII3RoabMlRSmYqaUkYyjIt5KTQVbMl2Ado6BEhkcMI9Inza/UZlU52v0/wAAbR/FKlNOISol2UdVWDlsTBg+toJ+GS+mn7w+cCdJbQmWAtRZKUKKjsAqTHNrTpbaJyymUDLS7Cn2jZcolwDnQM2TljCzyRxq2N0ukyaqe3Gjr/hkvpp+8PnFG/rWg2S0ctPiJvlD/wAtUc7s942uUoCY5SXqvm6n5WdNtQNbQcttpEyyziHH2c0EHMEIU4MMxZ45OifW+G5dJzJpr3X7nSokSJE5mgO685/r1/olxeijdec/16/0S4vQASB2kCiLOop5wy3sW9sEYo3z4o7xABxuTYMMvFnk51s1D2lJ7hDLozfRQrdmMwoGhSRrBFCI8rysSpDlCMUsu7AkYdSVJfIFmUPmCszLarG0pJCnZgSpQJyDAPXdGFPHkU/k9MwanS5dK4ulH0/38jXZyE24plvhdRbPClSajPUyffrjo9i8Uj0R7o5rcFgVIHCz34SYcIGZS+ZNcy2QftJIjpVi8Wj0R7o1NNBwhUjifFs+PNmXldKKV+7tv9z2iRIkWTJAemalCyTClwrCtiMwcCqhtYzjlgsXBpCgPKI3MxSO4lo67f6QZYBDgqYjUQQXEc7vGyrs4ICMcs0JYkGvJfoqDnlDbr1UNZCUkqOn+z2oxYcj3d8V+HN18l/Rm+WooApLpWk1StJzBH+sQ8eF0lrUtKSVJAWHOzkq29In7xhWFsmFbSUqxOzJ5RB2UFDvENlwXaqzpCpoJmTSAWY4HqxL9pZ8tbPFfT4p7k30avi+o0sI5NruUlVfXsdJlc0bh7o2jWVzU7h7o2jXODJCzp+CbIoDWCD6KigLy80mGaA+kkkLQlKg4OIHcQISStOiTG1GacurVnKBZjKCCMy5PpPX2N3w2aPXsFIUhQ5CgUqTq6lDYpJZQOowJvKSuQ6TLxyzrALE6j5impsplR4ASrVNUrDISok9HlHrDig3ls8xnGF5c9/yekvUaXLpKk1Xo/rr8/UbdHJn20xILpAIf0VnDr2EjckR0wxzm4bCLMEoWXmzKlsgA7Jfv3l6MKdGMa+ng4QSZwnimaGbUuePrhfjSoxEiRInM0UP4jgmQANZSDuxgt2kAV2wgCzmThbY+2uR9obsEdQ0oswmAIORSewvQ9hYwgXmlckFC5bozBDs+spV5OQce7Xna2EnTXR132d1OLFcZd3/AGaXQcue8xMkqlr5qk5GoSpPNWK5g94JGuBl2zSbPaqkgSlVNahCxnr5IELlnnzpisMhKiC/NqCMi55oGokt8IbU2EWeyTJZqtUmapSm5JIQaAnNhkM8zR4Zpcc9yk+kTeM6jTRx5MeN3KVflTtv+1HWIkSJGocWJ0u8lomT0pZuHVmNqJcC7R/EeWkslYmHzEuO8kA9hMBtOrWoGbKSSOEnqxNR0JRJBS/WpaXGsBQo8AbosMtK2mB9TE06xT/fYIp6jUeXwuzoPCfCVq08k72r2OhWHTMTiyVJxdEpY++vZBOzWlU9WBbYWelC4yhNtlySpUoTpRVhcCYh+UmjiYg9hL5ghi4Lhj0TtJmYVHnYVBW9ND3s/bC4M/mcPsh8S0EMC8zDe26afaf8cf8AbDXE0vzu+JxNL86udYvRItmKDplwSVM4JYuHOuKk+9FSipIKQlDioyCdZO4Zwcjl/wDES0rVM4BLspSlKApi5TISdocKLZOE6nhs5KKtk2DFLNNY4+oYnfxJlgslXCdaE03gqIcdYeL9i0v4aiFpJ2FLHu1xz65bHKCiFjE+0nvz/frg9b7mlyEomySrAosQTypa6MQejUF2DjECKCM5ayTl8HV5/AsOKCg929+vp+ar6+R1ss02glMzIBw1K5fExZ4ml+d3wM0VtHCAL6Utz1Fw473hhjSTtWjkZwcJOEu06f5FEXLL87vjBuKUSHBplXJw3uJi/GRCjBfn34qWFEqQlKXckMABrJJgKv8AiSjEySV7SlFPzEE9ghd06nqmThJSThHKUMgVEqZ9oSEv/c+YEVLjsUlyFh32lu0NFLUanY9sTpfCvB46mHnZb2+yH+xaWcNzFJLZhmI7II2U+EPwnkszUzd/cISLwutNlwLkklC3KX5yFh3QpswaCjAhQLAgu56NzQoFQyUlB73MSYM3mcPsz/ENFHT1PHe1trntNFwXNL87viC5Zfnd8XokWTKByrhkuFMXGRfKB1o0iVLSVrUhKRmSGAft2mGIxxvS6cqdaBLBOCWBTIYsIUpTayEqSBsZW14jyTUI2y1pdPLU5VjQ1/8A9JRiZJKh0ghgOxRCvZBOx6UmaHQpJ20qN4hDuGwyDyVpftY9mr2dkFLdYhYlpMslaCkKQo0U1cUteeoKpk4BDOwow1jvno6bU+BYYRWOF7/fim/r/jHmyo8IBMzNNA1KGse/E0vzu+PG4C6FNk490FI0jjyiLll+d3wPv245Qs09bHEJE1i//tqMHooX/wD0lo9RO/xqgAOxIkSADlWlFixTpi6cmcpJLZYkSWO4Ee0QAttnBONJFaqS9UnW3SS+REPFrQoTp4MqcQqaSGkTFpUkoQM0oKSKEQv27RRK3KE2pGweDTlJB1ljLB9sUNRpnkluidR4R4zDSQ2ZPT4u755/kEzdJBwKpYcqUGLZNr7cv9aHnQ2zFAQFBlFKid6qtvAYdkL916LSpC8fBWpawXSVWeayTtAEoOc6l21QfuOYqXOWpaZ5Sokp/lp/JGFIw+LOzV1nXR+DT+U7fZV8U8VWrj5eNVG7/F9DZEilxujoz/w0/wClE43R0Z/4af8ASi4YJdjnml1jPhPCADMpc5OFKKHOocpX+tDtxujoz/w0/wClC/bl41L+ynlKif8AjTmIJ9XEeWG+LiWtHqP6bMsldfuqES12cJOJBBTmz8pPUR8cjnHpadIscoSkuVKUl2qKEMA2ZenbBS2aIpWeSLUiuXg05QA1gfZgjvizdOjcuzqxiValL1KVZ5vJfYBKAdqPn1xnR0Ur5Ouz/aLC8apbmvdV+/8AIyaJWbg0hJzCK66kgq9pMMcK2j84ylLK5c8Akt/Lz1MCU08V1E/ODnG6OjP/AA0/6UakVSpHF5Juc3OXbd/qXYyIo8bo6M/8NP8ApRBfCOjP/DT/AKUKRiDpDZMNp4TCCFZuwqklw5oCUsOw7DAGfJEtWJCgpILg5EdShmDDxahjxBUmeUkn/jztvq6QvWnQ9KiMPhaQ9QbNNVydgPBhvbujOz6WU5bonW+FeOY9NiWPJ6KuuH/D/IHWm/jOSiTLcqxjLbqb2+3YY6RoxJwJKeilA7nhWufR+XZi6ZVpUs0xqs852OoASgB3OdZg9o3aTKSvhJc8Emg4C0LDOaOZLnt2xPgweUZfifiK1dRgqim3+LYzRIpcbo6M/wDDT/pRON0dGf8Ahp/0otGMXTHLb0sYRaFKIGFYc7eaErA86jtu2x0Q3ujoz/w0/wClCxaZImJwrkzyD/2876cQ5sfmRov6DV/0ubf6dP3/ACEpaeCUFBQUkZEH3jUeoxZn3wbUqVJluanc5DPuar9W6L1o0NSo08LAq4NmmktqAPBhm6wYJXPcsuzA4JNpKjzlKs84qIzakoAB9QA7Yow0Tv7x1Gq+0eNxTxq5L1aobdH0gIUBkCANwFIKQu6OWvgpWGYieFU/489WQbPgnPbBXjdHRn/hp/0o1DiX2XYoX/8A0lo9RO/xqjbjdHRn/hp/0op3xeCV2achKJ5UqVMSkeDTw6lIUAKymzIgEGeJGvCDaIkAH//Z"/>
          <p:cNvSpPr>
            <a:spLocks noChangeAspect="1" noChangeArrowheads="1"/>
          </p:cNvSpPr>
          <p:nvPr/>
        </p:nvSpPr>
        <p:spPr bwMode="auto">
          <a:xfrm>
            <a:off x="63500" y="-1030288"/>
            <a:ext cx="2143125" cy="2133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4191000"/>
            <a:ext cx="2143125"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30796574"/>
      </p:ext>
    </p:extLst>
  </p:cSld>
  <p:clrMapOvr>
    <a:masterClrMapping/>
  </p:clrMapOvr>
  <mc:AlternateContent xmlns:mc="http://schemas.openxmlformats.org/markup-compatibility/2006">
    <mc:Choice xmlns:p14="http://schemas.microsoft.com/office/powerpoint/2010/main" Requires="p14">
      <p:transition spd="slow" p14:dur="2000" advTm="13054">
        <p:checker/>
      </p:transition>
    </mc:Choice>
    <mc:Fallback>
      <p:transition spd="slow" advTm="13054">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1000"/>
                                        <p:tgtEl>
                                          <p:spTgt spid="1027"/>
                                        </p:tgtEl>
                                      </p:cBhvr>
                                    </p:animEffect>
                                    <p:anim calcmode="lin" valueType="num">
                                      <p:cBhvr>
                                        <p:cTn id="8" dur="1000" fill="hold"/>
                                        <p:tgtEl>
                                          <p:spTgt spid="1027"/>
                                        </p:tgtEl>
                                        <p:attrNameLst>
                                          <p:attrName>ppt_x</p:attrName>
                                        </p:attrNameLst>
                                      </p:cBhvr>
                                      <p:tavLst>
                                        <p:tav tm="0">
                                          <p:val>
                                            <p:strVal val="#ppt_x"/>
                                          </p:val>
                                        </p:tav>
                                        <p:tav tm="100000">
                                          <p:val>
                                            <p:strVal val="#ppt_x"/>
                                          </p:val>
                                        </p:tav>
                                      </p:tavLst>
                                    </p:anim>
                                    <p:anim calcmode="lin" valueType="num">
                                      <p:cBhvr>
                                        <p:cTn id="9"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923330"/>
          </a:xfrm>
          <a:prstGeom prst="rect">
            <a:avLst/>
          </a:prstGeom>
          <a:noFill/>
        </p:spPr>
        <p:txBody>
          <a:bodyPr wrap="square" rtlCol="0">
            <a:spAutoFit/>
          </a:bodyPr>
          <a:lstStyle/>
          <a:p>
            <a:pPr algn="ctr"/>
            <a:r>
              <a:rPr lang="en-US" sz="5400" dirty="0" smtClean="0">
                <a:latin typeface="Agency FB" pitchFamily="34" charset="0"/>
              </a:rPr>
              <a:t>Rules of the Game</a:t>
            </a:r>
            <a:endParaRPr lang="en-US" sz="5400" dirty="0">
              <a:latin typeface="Agency FB" pitchFamily="34" charset="0"/>
            </a:endParaRPr>
          </a:p>
        </p:txBody>
      </p:sp>
      <p:sp>
        <p:nvSpPr>
          <p:cNvPr id="4" name="TextBox 3"/>
          <p:cNvSpPr txBox="1"/>
          <p:nvPr/>
        </p:nvSpPr>
        <p:spPr>
          <a:xfrm>
            <a:off x="0" y="923330"/>
            <a:ext cx="9144000" cy="3970318"/>
          </a:xfrm>
          <a:prstGeom prst="rect">
            <a:avLst/>
          </a:prstGeom>
          <a:noFill/>
        </p:spPr>
        <p:txBody>
          <a:bodyPr wrap="square" rtlCol="0">
            <a:spAutoFit/>
          </a:bodyPr>
          <a:lstStyle/>
          <a:p>
            <a:r>
              <a:rPr lang="en-US" sz="2800" dirty="0" smtClean="0"/>
              <a:t>A piece cannot move backward unless it has been </a:t>
            </a:r>
            <a:r>
              <a:rPr lang="en-US" sz="2800" dirty="0" smtClean="0">
                <a:hlinkClick r:id="rId3" action="ppaction://hlinksldjump"/>
              </a:rPr>
              <a:t>“crowned”.  </a:t>
            </a:r>
            <a:r>
              <a:rPr lang="en-US" sz="2800" dirty="0" smtClean="0"/>
              <a:t>The opponents piece is “</a:t>
            </a:r>
            <a:r>
              <a:rPr lang="en-US" sz="2800" dirty="0" smtClean="0">
                <a:hlinkClick r:id="rId4" action="ppaction://hlinksldjump"/>
              </a:rPr>
              <a:t>captured</a:t>
            </a:r>
            <a:r>
              <a:rPr lang="en-US" sz="2800" dirty="0" smtClean="0"/>
              <a:t>” by jumping diagonally over it to an empty square just behind it.  Take the captured piece of the board.  A player can “</a:t>
            </a:r>
            <a:r>
              <a:rPr lang="en-US" sz="2800" dirty="0" smtClean="0">
                <a:hlinkClick r:id="rId5" action="ppaction://hlinksldjump"/>
              </a:rPr>
              <a:t>Double jump</a:t>
            </a:r>
            <a:r>
              <a:rPr lang="en-US" sz="2800" dirty="0" smtClean="0"/>
              <a:t>” or triple jump over and capture as  many pieces in one move as long as each jump follows the rules.  If an opponents peace is available to be captured the player whose turn it is must capture the piece and remove the piece from the board once it is captured     </a:t>
            </a:r>
            <a:endParaRPr lang="en-US" sz="2800" dirty="0"/>
          </a:p>
        </p:txBody>
      </p:sp>
      <p:sp>
        <p:nvSpPr>
          <p:cNvPr id="5" name="TextBox 4"/>
          <p:cNvSpPr txBox="1"/>
          <p:nvPr/>
        </p:nvSpPr>
        <p:spPr>
          <a:xfrm>
            <a:off x="76200" y="5257800"/>
            <a:ext cx="7239000" cy="369332"/>
          </a:xfrm>
          <a:prstGeom prst="rect">
            <a:avLst/>
          </a:prstGeom>
          <a:noFill/>
        </p:spPr>
        <p:txBody>
          <a:bodyPr wrap="square" rtlCol="0">
            <a:spAutoFit/>
          </a:bodyPr>
          <a:lstStyle/>
          <a:p>
            <a:r>
              <a:rPr lang="en-US" dirty="0" smtClean="0"/>
              <a:t>Click on any word in quotations for an illustration. </a:t>
            </a:r>
            <a:endParaRPr lang="en-US" dirty="0"/>
          </a:p>
        </p:txBody>
      </p:sp>
    </p:spTree>
    <p:custDataLst>
      <p:tags r:id="rId1"/>
    </p:custDataLst>
    <p:extLst>
      <p:ext uri="{BB962C8B-B14F-4D97-AF65-F5344CB8AC3E}">
        <p14:creationId xmlns:p14="http://schemas.microsoft.com/office/powerpoint/2010/main" val="1808466941"/>
      </p:ext>
    </p:extLst>
  </p:cSld>
  <p:clrMapOvr>
    <a:masterClrMapping/>
  </p:clrMapOvr>
  <mc:AlternateContent xmlns:mc="http://schemas.openxmlformats.org/markup-compatibility/2006">
    <mc:Choice xmlns:p14="http://schemas.microsoft.com/office/powerpoint/2010/main" Requires="p14">
      <p:transition spd="slow" p14:dur="2000" advTm="18614">
        <p:checker/>
      </p:transition>
    </mc:Choice>
    <mc:Fallback>
      <p:transition spd="slow" advTm="18614">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152400"/>
            <a:ext cx="8001000" cy="707886"/>
          </a:xfrm>
          <a:prstGeom prst="rect">
            <a:avLst/>
          </a:prstGeom>
          <a:noFill/>
        </p:spPr>
        <p:txBody>
          <a:bodyPr wrap="square" rtlCol="0">
            <a:spAutoFit/>
          </a:bodyPr>
          <a:lstStyle/>
          <a:p>
            <a:pPr algn="ctr"/>
            <a:r>
              <a:rPr lang="en-US" sz="4000" dirty="0" smtClean="0">
                <a:latin typeface="Agency FB" pitchFamily="34" charset="0"/>
              </a:rPr>
              <a:t>The setup</a:t>
            </a:r>
            <a:endParaRPr lang="en-US" sz="4000" dirty="0">
              <a:latin typeface="Agency FB" pitchFamily="34" charset="0"/>
            </a:endParaRPr>
          </a:p>
        </p:txBody>
      </p:sp>
      <p:sp>
        <p:nvSpPr>
          <p:cNvPr id="21" name="Rectangle 20"/>
          <p:cNvSpPr/>
          <p:nvPr/>
        </p:nvSpPr>
        <p:spPr>
          <a:xfrm>
            <a:off x="1517904" y="13106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1060704" y="1764792"/>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075944" y="27066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432304" y="128625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3346704" y="13350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75104" y="17678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889504" y="17922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3803904" y="17922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261104" y="1307592"/>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533144" y="2221992"/>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432304" y="2237232"/>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3346704" y="22494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4258056" y="22494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4261104" y="3188208"/>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1990344" y="26822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2910840" y="27066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352800" y="3188208"/>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3803904" y="27066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1548384" y="31394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1060704" y="35966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a:off x="2453640" y="3163824"/>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517904" y="407517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1060704" y="45110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2005584" y="45110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1975104" y="361797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2910840" y="364236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3834384" y="361797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2438400" y="40538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2910840" y="453237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3377184" y="407517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4258056" y="4053840"/>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3834384" y="4532376"/>
            <a:ext cx="457200" cy="4572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p:cNvSpPr/>
          <p:nvPr/>
        </p:nvSpPr>
        <p:spPr>
          <a:xfrm>
            <a:off x="3834384" y="4504944"/>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975104" y="3596640"/>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1027176" y="3596640"/>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a:off x="1060704" y="4511040"/>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2005584" y="4532376"/>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2919984" y="4532376"/>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4255008" y="4075176"/>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1484376" y="4099560"/>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418588" y="4053840"/>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3352800" y="4072128"/>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3834384" y="3654552"/>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2889504" y="3645408"/>
            <a:ext cx="457200" cy="457200"/>
          </a:xfrm>
          <a:prstGeom prst="ellipse">
            <a:avLst/>
          </a:prstGeom>
          <a:solidFill>
            <a:schemeClr val="tx1">
              <a:lumMod val="65000"/>
              <a:lumOff val="3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Connector 51"/>
          <p:cNvCxnSpPr/>
          <p:nvPr/>
        </p:nvCxnSpPr>
        <p:spPr>
          <a:xfrm>
            <a:off x="1048512" y="1219200"/>
            <a:ext cx="0" cy="377037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4712208" y="1295400"/>
            <a:ext cx="6096" cy="36957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027176" y="4991100"/>
            <a:ext cx="3685032"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027176" y="1258824"/>
            <a:ext cx="3685032" cy="3657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Oval 65"/>
          <p:cNvSpPr/>
          <p:nvPr/>
        </p:nvSpPr>
        <p:spPr>
          <a:xfrm>
            <a:off x="1484376" y="1295400"/>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3368040" y="1335024"/>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2447544" y="1319784"/>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4270248" y="1325880"/>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1551432" y="222199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1048512" y="1767840"/>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1975104" y="176479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2895600" y="178003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2435352" y="2225040"/>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3834384" y="182575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3352800" y="2221992"/>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4261104" y="2249424"/>
            <a:ext cx="457200" cy="4572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Box 78"/>
          <p:cNvSpPr txBox="1"/>
          <p:nvPr/>
        </p:nvSpPr>
        <p:spPr>
          <a:xfrm>
            <a:off x="457200" y="5486399"/>
            <a:ext cx="7239000" cy="646331"/>
          </a:xfrm>
          <a:prstGeom prst="rect">
            <a:avLst/>
          </a:prstGeom>
          <a:noFill/>
        </p:spPr>
        <p:txBody>
          <a:bodyPr wrap="square" rtlCol="0">
            <a:spAutoFit/>
          </a:bodyPr>
          <a:lstStyle/>
          <a:p>
            <a:r>
              <a:rPr lang="en-US" dirty="0" smtClean="0"/>
              <a:t>Click Here to return to </a:t>
            </a:r>
            <a:r>
              <a:rPr lang="en-US" dirty="0" smtClean="0">
                <a:hlinkClick r:id="rId3" action="ppaction://hlinksldjump"/>
              </a:rPr>
              <a:t>Before you begin</a:t>
            </a:r>
            <a:endParaRPr lang="en-US" dirty="0" smtClean="0"/>
          </a:p>
          <a:p>
            <a:r>
              <a:rPr lang="en-US" dirty="0"/>
              <a:t>Click Here to return to </a:t>
            </a:r>
            <a:r>
              <a:rPr lang="en-US" dirty="0" smtClean="0">
                <a:hlinkClick r:id="rId4" action="ppaction://hlinksldjump"/>
              </a:rPr>
              <a:t>The rules of the game</a:t>
            </a:r>
            <a:endParaRPr lang="en-US" dirty="0"/>
          </a:p>
        </p:txBody>
      </p:sp>
    </p:spTree>
    <p:custDataLst>
      <p:tags r:id="rId1"/>
    </p:custDataLst>
    <p:extLst>
      <p:ext uri="{BB962C8B-B14F-4D97-AF65-F5344CB8AC3E}">
        <p14:creationId xmlns:p14="http://schemas.microsoft.com/office/powerpoint/2010/main" val="3612249166"/>
      </p:ext>
    </p:extLst>
  </p:cSld>
  <p:clrMapOvr>
    <a:masterClrMapping/>
  </p:clrMapOvr>
  <mc:AlternateContent xmlns:mc="http://schemas.openxmlformats.org/markup-compatibility/2006">
    <mc:Choice xmlns:p14="http://schemas.microsoft.com/office/powerpoint/2010/main" Requires="p14">
      <p:transition spd="slow" p14:dur="2000" advTm="2543">
        <p:checker/>
      </p:transition>
    </mc:Choice>
    <mc:Fallback>
      <p:transition spd="slow" advTm="2543">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9">
                                            <p:txEl>
                                              <p:pRg st="0" end="0"/>
                                            </p:txEl>
                                          </p:spTgt>
                                        </p:tgtEl>
                                        <p:attrNameLst>
                                          <p:attrName>style.visibility</p:attrName>
                                        </p:attrNameLst>
                                      </p:cBhvr>
                                      <p:to>
                                        <p:strVal val="visible"/>
                                      </p:to>
                                    </p:set>
                                    <p:anim calcmode="lin" valueType="num">
                                      <p:cBhvr additive="base">
                                        <p:cTn id="7"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9">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9">
                                            <p:txEl>
                                              <p:pRg st="1" end="1"/>
                                            </p:txEl>
                                          </p:spTgt>
                                        </p:tgtEl>
                                        <p:attrNameLst>
                                          <p:attrName>style.visibility</p:attrName>
                                        </p:attrNameLst>
                                      </p:cBhvr>
                                      <p:to>
                                        <p:strVal val="visible"/>
                                      </p:to>
                                    </p:set>
                                    <p:anim calcmode="lin" valueType="num">
                                      <p:cBhvr additive="base">
                                        <p:cTn id="11" dur="500" fill="hold"/>
                                        <p:tgtEl>
                                          <p:spTgt spid="79">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76200"/>
            <a:ext cx="8763000" cy="923330"/>
          </a:xfrm>
          <a:prstGeom prst="rect">
            <a:avLst/>
          </a:prstGeom>
          <a:noFill/>
        </p:spPr>
        <p:txBody>
          <a:bodyPr wrap="square" rtlCol="0">
            <a:spAutoFit/>
          </a:bodyPr>
          <a:lstStyle/>
          <a:p>
            <a:pPr algn="ctr"/>
            <a:r>
              <a:rPr lang="en-US" sz="5400" dirty="0" smtClean="0">
                <a:latin typeface="Agency FB" pitchFamily="34" charset="0"/>
              </a:rPr>
              <a:t>Crown Me</a:t>
            </a:r>
            <a:endParaRPr lang="en-US" sz="5400" dirty="0">
              <a:latin typeface="Agency FB" pitchFamily="34" charset="0"/>
            </a:endParaRPr>
          </a:p>
        </p:txBody>
      </p:sp>
      <p:sp>
        <p:nvSpPr>
          <p:cNvPr id="3" name="TextBox 2"/>
          <p:cNvSpPr txBox="1"/>
          <p:nvPr/>
        </p:nvSpPr>
        <p:spPr>
          <a:xfrm>
            <a:off x="0" y="838200"/>
            <a:ext cx="9067800" cy="2062103"/>
          </a:xfrm>
          <a:prstGeom prst="rect">
            <a:avLst/>
          </a:prstGeom>
          <a:noFill/>
        </p:spPr>
        <p:txBody>
          <a:bodyPr wrap="square" rtlCol="0">
            <a:spAutoFit/>
          </a:bodyPr>
          <a:lstStyle/>
          <a:p>
            <a:r>
              <a:rPr lang="en-US" sz="3200" dirty="0" smtClean="0"/>
              <a:t>Pieces that reach the far end of the board (called kings row) become kings by stacking a second captured piece on top of it.  The king can move and jump in any direction</a:t>
            </a:r>
            <a:endParaRPr lang="en-US" sz="3200" dirty="0"/>
          </a:p>
        </p:txBody>
      </p:sp>
      <p:sp>
        <p:nvSpPr>
          <p:cNvPr id="4" name="Rectangle 3"/>
          <p:cNvSpPr/>
          <p:nvPr/>
        </p:nvSpPr>
        <p:spPr>
          <a:xfrm>
            <a:off x="914400" y="3817776"/>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828800" y="4749282"/>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670818" y="4719735"/>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585218" y="3817776"/>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2743200" y="3810000"/>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914400" y="5715000"/>
            <a:ext cx="4585218"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5562600" y="3817776"/>
            <a:ext cx="0" cy="195009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1828800" y="4724400"/>
            <a:ext cx="914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2749809" y="3786892"/>
            <a:ext cx="914400" cy="990600"/>
          </a:xfrm>
          <a:prstGeom prst="ellipse">
            <a:avLst/>
          </a:prstGeom>
          <a:solidFill>
            <a:schemeClr val="tx1"/>
          </a:solidFill>
          <a:ln w="571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flipH="1">
            <a:off x="2362200" y="4274976"/>
            <a:ext cx="685800" cy="754224"/>
          </a:xfrm>
          <a:prstGeom prst="straightConnector1">
            <a:avLst/>
          </a:prstGeom>
          <a:ln w="762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57200" y="5943600"/>
            <a:ext cx="4572000" cy="646331"/>
          </a:xfrm>
          <a:prstGeom prst="rect">
            <a:avLst/>
          </a:prstGeom>
        </p:spPr>
        <p:txBody>
          <a:bodyPr>
            <a:spAutoFit/>
          </a:bodyPr>
          <a:lstStyle/>
          <a:p>
            <a:pPr lvl="0"/>
            <a:r>
              <a:rPr lang="en-US" dirty="0">
                <a:solidFill>
                  <a:prstClr val="black"/>
                </a:solidFill>
              </a:rPr>
              <a:t>Click Here to return to </a:t>
            </a:r>
            <a:r>
              <a:rPr lang="en-US" dirty="0">
                <a:solidFill>
                  <a:prstClr val="black"/>
                </a:solidFill>
                <a:hlinkClick r:id="rId3" action="ppaction://hlinksldjump"/>
              </a:rPr>
              <a:t>Before you begin</a:t>
            </a:r>
            <a:endParaRPr lang="en-US" dirty="0">
              <a:solidFill>
                <a:prstClr val="black"/>
              </a:solidFill>
            </a:endParaRPr>
          </a:p>
          <a:p>
            <a:pPr lvl="0"/>
            <a:r>
              <a:rPr lang="en-US" dirty="0">
                <a:solidFill>
                  <a:prstClr val="black"/>
                </a:solidFill>
              </a:rPr>
              <a:t>Click Here to return to </a:t>
            </a:r>
            <a:r>
              <a:rPr lang="en-US" dirty="0">
                <a:solidFill>
                  <a:prstClr val="black"/>
                </a:solidFill>
                <a:hlinkClick r:id="rId4" action="ppaction://hlinksldjump"/>
              </a:rPr>
              <a:t>The rules of the game</a:t>
            </a:r>
            <a:endParaRPr lang="en-US" dirty="0">
              <a:solidFill>
                <a:prstClr val="black"/>
              </a:solidFill>
            </a:endParaRPr>
          </a:p>
        </p:txBody>
      </p:sp>
    </p:spTree>
    <p:custDataLst>
      <p:tags r:id="rId1"/>
    </p:custDataLst>
    <p:extLst>
      <p:ext uri="{BB962C8B-B14F-4D97-AF65-F5344CB8AC3E}">
        <p14:creationId xmlns:p14="http://schemas.microsoft.com/office/powerpoint/2010/main" val="3816823382"/>
      </p:ext>
    </p:extLst>
  </p:cSld>
  <p:clrMapOvr>
    <a:masterClrMapping/>
  </p:clrMapOvr>
  <mc:AlternateContent xmlns:mc="http://schemas.openxmlformats.org/markup-compatibility/2006">
    <mc:Choice xmlns:p14="http://schemas.microsoft.com/office/powerpoint/2010/main" Requires="p14">
      <p:transition spd="slow" p14:dur="2000" advTm="5329">
        <p:checker/>
      </p:transition>
    </mc:Choice>
    <mc:Fallback>
      <p:transition spd="slow" advTm="5329">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9">
                                            <p:txEl>
                                              <p:pRg st="0" end="0"/>
                                            </p:txEl>
                                          </p:spTgt>
                                        </p:tgtEl>
                                        <p:attrNameLst>
                                          <p:attrName>style.visibility</p:attrName>
                                        </p:attrNameLst>
                                      </p:cBhvr>
                                      <p:to>
                                        <p:strVal val="visible"/>
                                      </p:to>
                                    </p:set>
                                    <p:animEffect transition="in" filter="fade">
                                      <p:cBhvr>
                                        <p:cTn id="7" dur="1000"/>
                                        <p:tgtEl>
                                          <p:spTgt spid="19">
                                            <p:txEl>
                                              <p:pRg st="0" end="0"/>
                                            </p:txEl>
                                          </p:spTgt>
                                        </p:tgtEl>
                                      </p:cBhvr>
                                    </p:animEffect>
                                    <p:anim calcmode="lin" valueType="num">
                                      <p:cBhvr>
                                        <p:cTn id="8" dur="1000" fill="hold"/>
                                        <p:tgtEl>
                                          <p:spTgt spid="1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xEl>
                                              <p:pRg st="1" end="1"/>
                                            </p:txEl>
                                          </p:spTgt>
                                        </p:tgtEl>
                                        <p:attrNameLst>
                                          <p:attrName>style.visibility</p:attrName>
                                        </p:attrNameLst>
                                      </p:cBhvr>
                                      <p:to>
                                        <p:strVal val="visible"/>
                                      </p:to>
                                    </p:set>
                                    <p:animEffect transition="in" filter="fade">
                                      <p:cBhvr>
                                        <p:cTn id="12" dur="1000"/>
                                        <p:tgtEl>
                                          <p:spTgt spid="19">
                                            <p:txEl>
                                              <p:pRg st="1" end="1"/>
                                            </p:txEl>
                                          </p:spTgt>
                                        </p:tgtEl>
                                      </p:cBhvr>
                                    </p:animEffect>
                                    <p:anim calcmode="lin" valueType="num">
                                      <p:cBhvr>
                                        <p:cTn id="13" dur="1000" fill="hold"/>
                                        <p:tgtEl>
                                          <p:spTgt spid="19">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1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211669"/>
            <a:ext cx="4572000" cy="646331"/>
          </a:xfrm>
          <a:prstGeom prst="rect">
            <a:avLst/>
          </a:prstGeom>
        </p:spPr>
        <p:txBody>
          <a:bodyPr>
            <a:spAutoFit/>
          </a:bodyPr>
          <a:lstStyle/>
          <a:p>
            <a:pPr lvl="0"/>
            <a:r>
              <a:rPr lang="en-US" dirty="0">
                <a:solidFill>
                  <a:prstClr val="black"/>
                </a:solidFill>
              </a:rPr>
              <a:t>Click Here to return to </a:t>
            </a:r>
            <a:r>
              <a:rPr lang="en-US" dirty="0">
                <a:solidFill>
                  <a:prstClr val="black"/>
                </a:solidFill>
                <a:hlinkClick r:id="rId3" action="ppaction://hlinksldjump"/>
              </a:rPr>
              <a:t>Before you begin</a:t>
            </a:r>
            <a:endParaRPr lang="en-US" dirty="0">
              <a:solidFill>
                <a:prstClr val="black"/>
              </a:solidFill>
            </a:endParaRPr>
          </a:p>
          <a:p>
            <a:pPr lvl="0"/>
            <a:r>
              <a:rPr lang="en-US" dirty="0">
                <a:solidFill>
                  <a:prstClr val="black"/>
                </a:solidFill>
              </a:rPr>
              <a:t>Click Here to return to </a:t>
            </a:r>
            <a:r>
              <a:rPr lang="en-US" dirty="0">
                <a:solidFill>
                  <a:prstClr val="black"/>
                </a:solidFill>
                <a:hlinkClick r:id="rId4" action="ppaction://hlinksldjump"/>
              </a:rPr>
              <a:t>The rules of the game</a:t>
            </a:r>
            <a:endParaRPr lang="en-US" dirty="0">
              <a:solidFill>
                <a:prstClr val="black"/>
              </a:solidFill>
            </a:endParaRPr>
          </a:p>
        </p:txBody>
      </p:sp>
      <p:sp>
        <p:nvSpPr>
          <p:cNvPr id="6" name="Rectangle 5"/>
          <p:cNvSpPr/>
          <p:nvPr/>
        </p:nvSpPr>
        <p:spPr>
          <a:xfrm>
            <a:off x="3520440" y="2876256"/>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676400" y="4736904"/>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3505200" y="4736904"/>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4419600" y="3798120"/>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590800" y="3822504"/>
            <a:ext cx="914400" cy="914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694944" y="5715000"/>
            <a:ext cx="4585218"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5334000" y="2723856"/>
            <a:ext cx="0" cy="299114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2590800" y="3827106"/>
            <a:ext cx="914400" cy="914400"/>
          </a:xfrm>
          <a:prstGeom prst="ellipse">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3520440" y="2909970"/>
            <a:ext cx="914400" cy="9144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1673352" y="4678992"/>
            <a:ext cx="914400" cy="990600"/>
          </a:xfrm>
          <a:prstGeom prst="ellipse">
            <a:avLst/>
          </a:prstGeom>
          <a:solidFill>
            <a:schemeClr val="tx1"/>
          </a:solidFill>
          <a:ln w="571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Curved Connector 17"/>
          <p:cNvCxnSpPr>
            <a:stCxn id="15" idx="1"/>
            <a:endCxn id="16" idx="0"/>
          </p:cNvCxnSpPr>
          <p:nvPr/>
        </p:nvCxnSpPr>
        <p:spPr>
          <a:xfrm rot="16200000" flipH="1" flipV="1">
            <a:off x="2074896" y="3099536"/>
            <a:ext cx="1635111" cy="1523799"/>
          </a:xfrm>
          <a:prstGeom prst="curvedConnector3">
            <a:avLst>
              <a:gd name="adj1" fmla="val 6910"/>
            </a:avLst>
          </a:prstGeom>
          <a:ln w="762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6200" y="228600"/>
            <a:ext cx="8839200" cy="707886"/>
          </a:xfrm>
          <a:prstGeom prst="rect">
            <a:avLst/>
          </a:prstGeom>
          <a:noFill/>
        </p:spPr>
        <p:txBody>
          <a:bodyPr wrap="square" rtlCol="0">
            <a:spAutoFit/>
          </a:bodyPr>
          <a:lstStyle/>
          <a:p>
            <a:pPr algn="ctr"/>
            <a:r>
              <a:rPr lang="en-US" sz="4000" dirty="0" smtClean="0">
                <a:latin typeface="Agency FB" pitchFamily="34" charset="0"/>
              </a:rPr>
              <a:t>Capturing Your opponents Pieces</a:t>
            </a:r>
            <a:endParaRPr lang="en-US" sz="4000" dirty="0">
              <a:latin typeface="Agency FB" pitchFamily="34" charset="0"/>
            </a:endParaRPr>
          </a:p>
        </p:txBody>
      </p:sp>
      <p:sp>
        <p:nvSpPr>
          <p:cNvPr id="28" name="TextBox 27"/>
          <p:cNvSpPr txBox="1"/>
          <p:nvPr/>
        </p:nvSpPr>
        <p:spPr>
          <a:xfrm>
            <a:off x="76200" y="936486"/>
            <a:ext cx="8991600" cy="1569660"/>
          </a:xfrm>
          <a:prstGeom prst="rect">
            <a:avLst/>
          </a:prstGeom>
          <a:noFill/>
        </p:spPr>
        <p:txBody>
          <a:bodyPr wrap="square" rtlCol="0">
            <a:spAutoFit/>
          </a:bodyPr>
          <a:lstStyle/>
          <a:p>
            <a:r>
              <a:rPr lang="en-US" sz="3200" dirty="0" smtClean="0"/>
              <a:t>A player can capture an opponents piece by jumping over an occupied space and landing in the next adjacent space.  Then the piece is removed.</a:t>
            </a:r>
            <a:endParaRPr lang="en-US" sz="3200" dirty="0"/>
          </a:p>
        </p:txBody>
      </p:sp>
    </p:spTree>
    <p:custDataLst>
      <p:tags r:id="rId1"/>
    </p:custDataLst>
    <p:extLst>
      <p:ext uri="{BB962C8B-B14F-4D97-AF65-F5344CB8AC3E}">
        <p14:creationId xmlns:p14="http://schemas.microsoft.com/office/powerpoint/2010/main" val="275973584"/>
      </p:ext>
    </p:extLst>
  </p:cSld>
  <p:clrMapOvr>
    <a:masterClrMapping/>
  </p:clrMapOvr>
  <mc:AlternateContent xmlns:mc="http://schemas.openxmlformats.org/markup-compatibility/2006">
    <mc:Choice xmlns:p14="http://schemas.microsoft.com/office/powerpoint/2010/main" Requires="p14">
      <p:transition spd="slow" p14:dur="2000" advTm="8938">
        <p:checker/>
      </p:transition>
    </mc:Choice>
    <mc:Fallback>
      <p:transition spd="slow" advTm="8938">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2.5E-6 3.7037E-6 C -0.00712 -0.00093 -0.01302 -0.00255 -0.01997 -0.00417 C -0.04427 -0.00324 -0.0474 -0.00579 -0.06407 0.00116 C -0.06719 0.00417 -0.07032 0.00625 -0.07396 0.00787 C -0.08021 0.01412 -0.08802 0.01528 -0.09497 0.01991 C -0.1007 0.02361 -0.10174 0.02778 -0.10799 0.02917 C -0.11302 0.03935 -0.10625 0.02731 -0.11407 0.03588 C -0.11493 0.0368 -0.11511 0.03889 -0.11598 0.03981 C -0.11736 0.0412 -0.11927 0.04167 -0.12101 0.04259 C -0.12431 0.04861 -0.12813 0.05139 -0.13195 0.05717 C -0.13733 0.06528 -0.14115 0.075 -0.14601 0.08379 C -0.14792 0.09167 -0.15157 0.0912 -0.154 0.10116 C -0.15573 0.10833 -0.15851 0.11319 -0.16094 0.11991 C -0.16233 0.12384 -0.16268 0.12824 -0.16407 0.13194 C -0.16476 0.13356 -0.16615 0.13449 -0.16702 0.13588 C -0.1717 0.14421 -0.17431 0.14954 -0.17795 0.15717 C -0.17882 0.16273 -0.18004 0.16782 -0.18108 0.17315 C -0.18143 0.18518 -0.18091 0.19722 -0.18195 0.20926 C -0.18229 0.21342 -0.18507 0.22129 -0.18507 0.22129 C -0.18733 0.2419 -0.18594 0.22662 -0.18594 0.26782 " pathEditMode="relative" ptsTypes="fffffffffffffffffffA">
                                      <p:cBhvr>
                                        <p:cTn id="6" dur="2000" fill="hold"/>
                                        <p:tgtEl>
                                          <p:spTgt spid="1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3.6"/>
</p:tagLst>
</file>

<file path=ppt/tags/tag10.xml><?xml version="1.0" encoding="utf-8"?>
<p:tagLst xmlns:a="http://schemas.openxmlformats.org/drawingml/2006/main" xmlns:r="http://schemas.openxmlformats.org/officeDocument/2006/relationships" xmlns:p="http://schemas.openxmlformats.org/presentationml/2006/main">
  <p:tag name="TIMING" val="|6"/>
</p:tagLst>
</file>

<file path=ppt/tags/tag11.xml><?xml version="1.0" encoding="utf-8"?>
<p:tagLst xmlns:a="http://schemas.openxmlformats.org/drawingml/2006/main" xmlns:r="http://schemas.openxmlformats.org/officeDocument/2006/relationships" xmlns:p="http://schemas.openxmlformats.org/presentationml/2006/main">
  <p:tag name="TIMING" val="|7.3"/>
</p:tagLst>
</file>

<file path=ppt/tags/tag12.xml><?xml version="1.0" encoding="utf-8"?>
<p:tagLst xmlns:a="http://schemas.openxmlformats.org/drawingml/2006/main" xmlns:r="http://schemas.openxmlformats.org/officeDocument/2006/relationships" xmlns:p="http://schemas.openxmlformats.org/presentationml/2006/main">
  <p:tag name="TIMING" val="|11"/>
</p:tagLst>
</file>

<file path=ppt/tags/tag2.xml><?xml version="1.0" encoding="utf-8"?>
<p:tagLst xmlns:a="http://schemas.openxmlformats.org/drawingml/2006/main" xmlns:r="http://schemas.openxmlformats.org/officeDocument/2006/relationships" xmlns:p="http://schemas.openxmlformats.org/presentationml/2006/main">
  <p:tag name="TIMING" val="|9.4"/>
</p:tagLst>
</file>

<file path=ppt/tags/tag3.xml><?xml version="1.0" encoding="utf-8"?>
<p:tagLst xmlns:a="http://schemas.openxmlformats.org/drawingml/2006/main" xmlns:r="http://schemas.openxmlformats.org/officeDocument/2006/relationships" xmlns:p="http://schemas.openxmlformats.org/presentationml/2006/main">
  <p:tag name="TIMING" val="|12.6"/>
</p:tagLst>
</file>

<file path=ppt/tags/tag4.xml><?xml version="1.0" encoding="utf-8"?>
<p:tagLst xmlns:a="http://schemas.openxmlformats.org/drawingml/2006/main" xmlns:r="http://schemas.openxmlformats.org/officeDocument/2006/relationships" xmlns:p="http://schemas.openxmlformats.org/presentationml/2006/main">
  <p:tag name="TIMING" val="|10.8"/>
</p:tagLst>
</file>

<file path=ppt/tags/tag5.xml><?xml version="1.0" encoding="utf-8"?>
<p:tagLst xmlns:a="http://schemas.openxmlformats.org/drawingml/2006/main" xmlns:r="http://schemas.openxmlformats.org/officeDocument/2006/relationships" xmlns:p="http://schemas.openxmlformats.org/presentationml/2006/main">
  <p:tag name="TIMING" val="|10.4"/>
</p:tagLst>
</file>

<file path=ppt/tags/tag6.xml><?xml version="1.0" encoding="utf-8"?>
<p:tagLst xmlns:a="http://schemas.openxmlformats.org/drawingml/2006/main" xmlns:r="http://schemas.openxmlformats.org/officeDocument/2006/relationships" xmlns:p="http://schemas.openxmlformats.org/presentationml/2006/main">
  <p:tag name="TIMING" val="|0.6"/>
</p:tagLst>
</file>

<file path=ppt/tags/tag7.xml><?xml version="1.0" encoding="utf-8"?>
<p:tagLst xmlns:a="http://schemas.openxmlformats.org/drawingml/2006/main" xmlns:r="http://schemas.openxmlformats.org/officeDocument/2006/relationships" xmlns:p="http://schemas.openxmlformats.org/presentationml/2006/main">
  <p:tag name="TIMING" val="|0.5"/>
</p:tagLst>
</file>

<file path=ppt/tags/tag8.xml><?xml version="1.0" encoding="utf-8"?>
<p:tagLst xmlns:a="http://schemas.openxmlformats.org/drawingml/2006/main" xmlns:r="http://schemas.openxmlformats.org/officeDocument/2006/relationships" xmlns:p="http://schemas.openxmlformats.org/presentationml/2006/main">
  <p:tag name="TIMING" val="|3.9"/>
</p:tagLst>
</file>

<file path=ppt/tags/tag9.xml><?xml version="1.0" encoding="utf-8"?>
<p:tagLst xmlns:a="http://schemas.openxmlformats.org/drawingml/2006/main" xmlns:r="http://schemas.openxmlformats.org/officeDocument/2006/relationships" xmlns:p="http://schemas.openxmlformats.org/presentationml/2006/main">
  <p:tag name="TIMING" val="|6.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TotalTime>
  <Words>816</Words>
  <Application>Microsoft Office PowerPoint</Application>
  <PresentationFormat>On-screen Show (4:3)</PresentationFormat>
  <Paragraphs>40</Paragraphs>
  <Slides>12</Slides>
  <Notes>0</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Ridgefield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RPS</dc:creator>
  <cp:lastModifiedBy>RPS</cp:lastModifiedBy>
  <cp:revision>17</cp:revision>
  <dcterms:created xsi:type="dcterms:W3CDTF">2012-01-18T17:05:49Z</dcterms:created>
  <dcterms:modified xsi:type="dcterms:W3CDTF">2012-01-24T18:01:54Z</dcterms:modified>
</cp:coreProperties>
</file>